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9" r:id="rId6"/>
    <p:sldId id="271" r:id="rId7"/>
    <p:sldId id="266" r:id="rId8"/>
    <p:sldId id="260" r:id="rId9"/>
    <p:sldId id="261" r:id="rId10"/>
    <p:sldId id="262" r:id="rId11"/>
    <p:sldId id="263" r:id="rId12"/>
    <p:sldId id="264" r:id="rId13"/>
    <p:sldId id="270" r:id="rId14"/>
    <p:sldId id="267" r:id="rId15"/>
    <p:sldId id="268"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4" d="100"/>
          <a:sy n="64" d="100"/>
        </p:scale>
        <p:origin x="-1336" y="-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04.12.2024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04.12.2024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04.12.2024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04.12.2024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04.12.2024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04.12.2024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04.12.2024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04.12.2024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04.12.2024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04.12.2024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04.12.2024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04.12.2024</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323528" y="548681"/>
            <a:ext cx="8424936" cy="1512167"/>
          </a:xfrm>
        </p:spPr>
        <p:txBody>
          <a:bodyPr>
            <a:normAutofit fontScale="90000"/>
          </a:bodyPr>
          <a:lstStyle/>
          <a:p>
            <a:r>
              <a:rPr lang="ru-RU" sz="1600" b="1" dirty="0" smtClean="0">
                <a:latin typeface="Times New Roman" pitchFamily="18" charset="0"/>
                <a:ea typeface="Times New Roman" pitchFamily="18" charset="0"/>
                <a:cs typeface="Times New Roman" pitchFamily="18" charset="0"/>
              </a:rPr>
              <a:t/>
            </a:r>
            <a:br>
              <a:rPr lang="ru-RU" sz="1600" b="1" dirty="0" smtClean="0">
                <a:latin typeface="Times New Roman" pitchFamily="18" charset="0"/>
                <a:ea typeface="Times New Roman" pitchFamily="18" charset="0"/>
                <a:cs typeface="Times New Roman" pitchFamily="18" charset="0"/>
              </a:rPr>
            </a:br>
            <a:r>
              <a:rPr lang="ru-RU" sz="1600" b="1" dirty="0" smtClean="0">
                <a:latin typeface="Times New Roman" pitchFamily="18" charset="0"/>
                <a:ea typeface="Times New Roman" pitchFamily="18" charset="0"/>
                <a:cs typeface="Times New Roman" pitchFamily="18" charset="0"/>
              </a:rPr>
              <a:t>государственное </a:t>
            </a:r>
            <a:r>
              <a:rPr lang="ru-RU" sz="1600" b="1" dirty="0">
                <a:latin typeface="Times New Roman" pitchFamily="18" charset="0"/>
                <a:ea typeface="Times New Roman" pitchFamily="18" charset="0"/>
                <a:cs typeface="Times New Roman" pitchFamily="18" charset="0"/>
              </a:rPr>
              <a:t>бюджетное общеобразовательное учреждение</a:t>
            </a:r>
            <a:r>
              <a:rPr lang="ru-RU" sz="1600" b="1" dirty="0">
                <a:latin typeface="Times New Roman" pitchFamily="18" charset="0"/>
                <a:cs typeface="Times New Roman" pitchFamily="18" charset="0"/>
              </a:rPr>
              <a:t/>
            </a:r>
            <a:br>
              <a:rPr lang="ru-RU" sz="1600" b="1" dirty="0">
                <a:latin typeface="Times New Roman" pitchFamily="18" charset="0"/>
                <a:cs typeface="Times New Roman" pitchFamily="18" charset="0"/>
              </a:rPr>
            </a:br>
            <a:r>
              <a:rPr lang="ru-RU" sz="1600" b="1" dirty="0">
                <a:latin typeface="Times New Roman" pitchFamily="18" charset="0"/>
                <a:ea typeface="Times New Roman" pitchFamily="18" charset="0"/>
                <a:cs typeface="Times New Roman" pitchFamily="18" charset="0"/>
              </a:rPr>
              <a:t>Самарской области средняя общеобразовательная школа</a:t>
            </a:r>
            <a:r>
              <a:rPr lang="ru-RU" sz="1600" b="1" dirty="0">
                <a:latin typeface="Times New Roman" pitchFamily="18" charset="0"/>
                <a:cs typeface="Times New Roman" pitchFamily="18" charset="0"/>
              </a:rPr>
              <a:t/>
            </a:r>
            <a:br>
              <a:rPr lang="ru-RU" sz="1600" b="1" dirty="0">
                <a:latin typeface="Times New Roman" pitchFamily="18" charset="0"/>
                <a:cs typeface="Times New Roman" pitchFamily="18" charset="0"/>
              </a:rPr>
            </a:br>
            <a:r>
              <a:rPr lang="ru-RU" sz="1600" b="1" dirty="0">
                <a:latin typeface="Times New Roman" pitchFamily="18" charset="0"/>
                <a:ea typeface="Times New Roman" pitchFamily="18" charset="0"/>
                <a:cs typeface="Times New Roman" pitchFamily="18" charset="0"/>
              </a:rPr>
              <a:t>с. Красный Яр муниципального района Красноярский Самарской области</a:t>
            </a:r>
            <a:r>
              <a:rPr lang="ru-RU" sz="1600" b="1" dirty="0">
                <a:latin typeface="Times New Roman" pitchFamily="18" charset="0"/>
                <a:cs typeface="Times New Roman" pitchFamily="18" charset="0"/>
              </a:rPr>
              <a:t/>
            </a:r>
            <a:br>
              <a:rPr lang="ru-RU" sz="1600" b="1" dirty="0">
                <a:latin typeface="Times New Roman" pitchFamily="18" charset="0"/>
                <a:cs typeface="Times New Roman" pitchFamily="18" charset="0"/>
              </a:rPr>
            </a:br>
            <a:r>
              <a:rPr lang="ru-RU" sz="1600" b="1" dirty="0">
                <a:latin typeface="Times New Roman" pitchFamily="18" charset="0"/>
                <a:ea typeface="Times New Roman" pitchFamily="18" charset="0"/>
                <a:cs typeface="Times New Roman" pitchFamily="18" charset="0"/>
              </a:rPr>
              <a:t>Структурное подразделение «Детский сад «</a:t>
            </a:r>
            <a:r>
              <a:rPr lang="ru-RU" sz="1600" b="1" dirty="0" err="1">
                <a:latin typeface="Times New Roman" pitchFamily="18" charset="0"/>
                <a:ea typeface="Times New Roman" pitchFamily="18" charset="0"/>
                <a:cs typeface="Times New Roman" pitchFamily="18" charset="0"/>
              </a:rPr>
              <a:t>ЯРкий</a:t>
            </a:r>
            <a:r>
              <a:rPr lang="ru-RU" sz="1600" b="1" dirty="0">
                <a:latin typeface="Times New Roman" pitchFamily="18" charset="0"/>
                <a:ea typeface="Times New Roman" pitchFamily="18" charset="0"/>
                <a:cs typeface="Times New Roman" pitchFamily="18" charset="0"/>
              </a:rPr>
              <a:t>»</a:t>
            </a:r>
            <a:r>
              <a:rPr lang="ru-RU" sz="1600" b="1" dirty="0">
                <a:latin typeface="Times New Roman" pitchFamily="18" charset="0"/>
                <a:cs typeface="Times New Roman" pitchFamily="18" charset="0"/>
              </a:rPr>
              <a:t/>
            </a:r>
            <a:br>
              <a:rPr lang="ru-RU" sz="1600" b="1" dirty="0">
                <a:latin typeface="Times New Roman" pitchFamily="18" charset="0"/>
                <a:cs typeface="Times New Roman" pitchFamily="18" charset="0"/>
              </a:rPr>
            </a:br>
            <a:r>
              <a:rPr lang="ru-RU" sz="1600" b="1" dirty="0">
                <a:latin typeface="Times New Roman" pitchFamily="18" charset="0"/>
                <a:ea typeface="Times New Roman" pitchFamily="18" charset="0"/>
                <a:cs typeface="Times New Roman" pitchFamily="18" charset="0"/>
              </a:rPr>
              <a:t>446370, Самарская область, муниципальный район Красноярский, с. Красный Яр, </a:t>
            </a:r>
            <a:r>
              <a:rPr lang="ru-RU" sz="1600" b="1" dirty="0">
                <a:latin typeface="Times New Roman" pitchFamily="18" charset="0"/>
                <a:cs typeface="Times New Roman" pitchFamily="18" charset="0"/>
              </a:rPr>
              <a:t/>
            </a:r>
            <a:br>
              <a:rPr lang="ru-RU" sz="1600" b="1" dirty="0">
                <a:latin typeface="Times New Roman" pitchFamily="18" charset="0"/>
                <a:cs typeface="Times New Roman" pitchFamily="18" charset="0"/>
              </a:rPr>
            </a:br>
            <a:r>
              <a:rPr lang="ru-RU" sz="1600" b="1" dirty="0">
                <a:latin typeface="Times New Roman" pitchFamily="18" charset="0"/>
                <a:ea typeface="Times New Roman" pitchFamily="18" charset="0"/>
                <a:cs typeface="Times New Roman" pitchFamily="18" charset="0"/>
              </a:rPr>
              <a:t>ул. Луговая, д. 21А, тел.: 8(84657) 22200 </a:t>
            </a:r>
            <a:r>
              <a:rPr lang="ru-RU" b="1" dirty="0">
                <a:latin typeface="Times New Roman" pitchFamily="18" charset="0"/>
                <a:cs typeface="Times New Roman" pitchFamily="18" charset="0"/>
              </a:rPr>
              <a:t/>
            </a:r>
            <a:br>
              <a:rPr lang="ru-RU" b="1" dirty="0">
                <a:latin typeface="Times New Roman" pitchFamily="18" charset="0"/>
                <a:cs typeface="Times New Roman" pitchFamily="18" charset="0"/>
              </a:rPr>
            </a:br>
            <a:endParaRPr lang="ru-RU" dirty="0"/>
          </a:p>
        </p:txBody>
      </p:sp>
      <p:sp>
        <p:nvSpPr>
          <p:cNvPr id="3" name="Подзаголовок 2"/>
          <p:cNvSpPr>
            <a:spLocks noGrp="1"/>
          </p:cNvSpPr>
          <p:nvPr>
            <p:ph type="subTitle" idx="1"/>
          </p:nvPr>
        </p:nvSpPr>
        <p:spPr>
          <a:xfrm>
            <a:off x="467544" y="2132856"/>
            <a:ext cx="8280920" cy="3816424"/>
          </a:xfrm>
        </p:spPr>
        <p:txBody>
          <a:bodyPr>
            <a:normAutofit/>
          </a:bodyPr>
          <a:lstStyle/>
          <a:p>
            <a:r>
              <a:rPr lang="ru-RU" sz="4000" b="1" dirty="0">
                <a:solidFill>
                  <a:srgbClr val="0070C0"/>
                </a:solidFill>
                <a:latin typeface="Times New Roman" panose="02020603050405020304" pitchFamily="18" charset="0"/>
                <a:cs typeface="Times New Roman" panose="02020603050405020304" pitchFamily="18" charset="0"/>
              </a:rPr>
              <a:t>Использование информационно-коммуникационных технологий </a:t>
            </a:r>
            <a:r>
              <a:rPr lang="ru-RU" sz="4000" b="1" dirty="0" smtClean="0">
                <a:solidFill>
                  <a:srgbClr val="0070C0"/>
                </a:solidFill>
                <a:latin typeface="Times New Roman" panose="02020603050405020304" pitchFamily="18" charset="0"/>
                <a:cs typeface="Times New Roman" panose="02020603050405020304" pitchFamily="18" charset="0"/>
              </a:rPr>
              <a:t> </a:t>
            </a:r>
            <a:r>
              <a:rPr lang="ru-RU" sz="4000" b="1" dirty="0">
                <a:solidFill>
                  <a:srgbClr val="0070C0"/>
                </a:solidFill>
                <a:latin typeface="Times New Roman" panose="02020603050405020304" pitchFamily="18" charset="0"/>
                <a:cs typeface="Times New Roman" panose="02020603050405020304" pitchFamily="18" charset="0"/>
              </a:rPr>
              <a:t>с обучающимися с </a:t>
            </a:r>
            <a:r>
              <a:rPr lang="ru-RU" sz="4000" b="1" dirty="0" smtClean="0">
                <a:solidFill>
                  <a:srgbClr val="0070C0"/>
                </a:solidFill>
                <a:latin typeface="Times New Roman" panose="02020603050405020304" pitchFamily="18" charset="0"/>
                <a:cs typeface="Times New Roman" panose="02020603050405020304" pitchFamily="18" charset="0"/>
              </a:rPr>
              <a:t>ОВЗ</a:t>
            </a:r>
          </a:p>
          <a:p>
            <a:endParaRPr lang="ru-RU" dirty="0">
              <a:solidFill>
                <a:srgbClr val="0070C0"/>
              </a:solidFill>
            </a:endParaRPr>
          </a:p>
          <a:p>
            <a:pPr algn="r"/>
            <a:endParaRPr lang="ru-RU" sz="1500" b="1" dirty="0">
              <a:solidFill>
                <a:srgbClr val="0070C0"/>
              </a:solidFill>
            </a:endParaRPr>
          </a:p>
          <a:p>
            <a:pPr algn="r"/>
            <a:r>
              <a:rPr lang="ru-RU" sz="1500" b="1" dirty="0" smtClean="0">
                <a:solidFill>
                  <a:srgbClr val="0070C0"/>
                </a:solidFill>
              </a:rPr>
              <a:t>Дубинина </a:t>
            </a:r>
            <a:r>
              <a:rPr lang="ru-RU" sz="1500" b="1" dirty="0">
                <a:solidFill>
                  <a:srgbClr val="0070C0"/>
                </a:solidFill>
              </a:rPr>
              <a:t>Елена Алексеевна</a:t>
            </a:r>
            <a:endParaRPr lang="ru-RU" sz="1500" dirty="0">
              <a:solidFill>
                <a:srgbClr val="0070C0"/>
              </a:solidFill>
            </a:endParaRPr>
          </a:p>
          <a:p>
            <a:pPr algn="r"/>
            <a:r>
              <a:rPr lang="ru-RU" sz="1500" b="1" dirty="0">
                <a:solidFill>
                  <a:srgbClr val="0070C0"/>
                </a:solidFill>
              </a:rPr>
              <a:t>Козырева Ольга Александровна</a:t>
            </a:r>
            <a:endParaRPr lang="ru-RU" sz="1500" dirty="0">
              <a:solidFill>
                <a:srgbClr val="0070C0"/>
              </a:solidFill>
            </a:endParaRPr>
          </a:p>
          <a:p>
            <a:pPr algn="r"/>
            <a:r>
              <a:rPr lang="ru-RU" sz="1500" b="1" dirty="0">
                <a:solidFill>
                  <a:srgbClr val="0070C0"/>
                </a:solidFill>
              </a:rPr>
              <a:t>Медведева Татьяна Николаевна</a:t>
            </a:r>
            <a:endParaRPr lang="ru-RU" sz="1500" dirty="0">
              <a:solidFill>
                <a:srgbClr val="0070C0"/>
              </a:solidFill>
            </a:endParaRPr>
          </a:p>
        </p:txBody>
      </p:sp>
    </p:spTree>
    <p:extLst>
      <p:ext uri="{BB962C8B-B14F-4D97-AF65-F5344CB8AC3E}">
        <p14:creationId xmlns:p14="http://schemas.microsoft.com/office/powerpoint/2010/main" val="15280526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107504" y="0"/>
            <a:ext cx="9144000" cy="6858000"/>
          </a:xfrm>
          <a:prstGeom prst="rect">
            <a:avLst/>
          </a:prstGeom>
          <a:noFill/>
          <a:ln w="9525">
            <a:noFill/>
            <a:miter lim="800000"/>
            <a:headEnd/>
            <a:tailEnd/>
          </a:ln>
          <a:effectLst/>
        </p:spPr>
      </p:pic>
      <p:sp>
        <p:nvSpPr>
          <p:cNvPr id="2" name="Заголовок 1"/>
          <p:cNvSpPr>
            <a:spLocks noGrp="1"/>
          </p:cNvSpPr>
          <p:nvPr>
            <p:ph type="title"/>
          </p:nvPr>
        </p:nvSpPr>
        <p:spPr>
          <a:xfrm>
            <a:off x="604460" y="620688"/>
            <a:ext cx="8150088" cy="1656184"/>
          </a:xfrm>
        </p:spPr>
        <p:txBody>
          <a:bodyPr>
            <a:normAutofit fontScale="90000"/>
          </a:bodyPr>
          <a:lstStyle/>
          <a:p>
            <a:pPr lvl="0"/>
            <a:r>
              <a:rPr lang="ru-RU" sz="4000" b="1" dirty="0" smtClean="0">
                <a:solidFill>
                  <a:srgbClr val="0070C0"/>
                </a:solidFill>
              </a:rPr>
              <a:t/>
            </a:r>
            <a:br>
              <a:rPr lang="ru-RU" sz="4000" b="1" dirty="0" smtClean="0">
                <a:solidFill>
                  <a:srgbClr val="0070C0"/>
                </a:solidFill>
              </a:rPr>
            </a:br>
            <a:r>
              <a:rPr lang="ru-RU" b="1" dirty="0" smtClean="0">
                <a:solidFill>
                  <a:srgbClr val="0070C0"/>
                </a:solidFill>
              </a:rPr>
              <a:t>Игра «Подбери </a:t>
            </a:r>
            <a:r>
              <a:rPr lang="ru-RU" b="1" dirty="0">
                <a:solidFill>
                  <a:srgbClr val="0070C0"/>
                </a:solidFill>
              </a:rPr>
              <a:t>заплатку» </a:t>
            </a:r>
            <a:r>
              <a:rPr lang="ru-RU" sz="2200" dirty="0" smtClean="0"/>
              <a:t/>
            </a:r>
            <a:br>
              <a:rPr lang="ru-RU" sz="2200" dirty="0" smtClean="0"/>
            </a:br>
            <a:r>
              <a:rPr lang="ru-RU" sz="3600" dirty="0" smtClean="0">
                <a:solidFill>
                  <a:srgbClr val="0070C0"/>
                </a:solidFill>
              </a:rPr>
              <a:t>Игра</a:t>
            </a:r>
            <a:r>
              <a:rPr lang="ru-RU" sz="3600" dirty="0">
                <a:solidFill>
                  <a:srgbClr val="0070C0"/>
                </a:solidFill>
              </a:rPr>
              <a:t>, в которой детям нужно подобрать и вставить определенную фигуру. Эта игра развивает мышление, внимание.</a:t>
            </a:r>
            <a:br>
              <a:rPr lang="ru-RU" sz="3600" dirty="0">
                <a:solidFill>
                  <a:srgbClr val="0070C0"/>
                </a:solidFill>
              </a:rPr>
            </a:br>
            <a:endParaRPr lang="ru-RU" sz="3600" dirty="0">
              <a:solidFill>
                <a:srgbClr val="0070C0"/>
              </a:solidFill>
            </a:endParaRPr>
          </a:p>
        </p:txBody>
      </p:sp>
      <p:pic>
        <p:nvPicPr>
          <p:cNvPr id="10242"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t="4457"/>
          <a:stretch>
            <a:fillRect/>
          </a:stretch>
        </p:blipFill>
        <p:spPr bwMode="auto">
          <a:xfrm>
            <a:off x="682351" y="2976033"/>
            <a:ext cx="3889649" cy="284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2924944"/>
            <a:ext cx="3806819" cy="2855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987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37323" y="-18864"/>
            <a:ext cx="9144000" cy="6858000"/>
          </a:xfrm>
          <a:prstGeom prst="rect">
            <a:avLst/>
          </a:prstGeom>
          <a:noFill/>
          <a:ln w="9525">
            <a:noFill/>
            <a:miter lim="800000"/>
            <a:headEnd/>
            <a:tailEnd/>
          </a:ln>
          <a:effectLst/>
        </p:spPr>
      </p:pic>
      <p:sp>
        <p:nvSpPr>
          <p:cNvPr id="2" name="Заголовок 1"/>
          <p:cNvSpPr>
            <a:spLocks noGrp="1"/>
          </p:cNvSpPr>
          <p:nvPr>
            <p:ph type="title"/>
          </p:nvPr>
        </p:nvSpPr>
        <p:spPr/>
        <p:txBody>
          <a:bodyPr>
            <a:normAutofit fontScale="90000"/>
          </a:bodyPr>
          <a:lstStyle/>
          <a:p>
            <a:r>
              <a:rPr lang="ru-RU" b="1" dirty="0" smtClean="0"/>
              <a:t/>
            </a:r>
            <a:br>
              <a:rPr lang="ru-RU" b="1" dirty="0" smtClean="0"/>
            </a:br>
            <a:r>
              <a:rPr lang="ru-RU" b="1" dirty="0" smtClean="0"/>
              <a:t/>
            </a:r>
            <a:br>
              <a:rPr lang="ru-RU" b="1" dirty="0" smtClean="0"/>
            </a:br>
            <a:r>
              <a:rPr lang="ru-RU" b="1" dirty="0"/>
              <a:t/>
            </a:r>
            <a:br>
              <a:rPr lang="ru-RU" b="1" dirty="0"/>
            </a:br>
            <a:r>
              <a:rPr lang="ru-RU" b="1" dirty="0" smtClean="0">
                <a:solidFill>
                  <a:srgbClr val="0070C0"/>
                </a:solidFill>
                <a:latin typeface="Times New Roman" panose="02020603050405020304" pitchFamily="18" charset="0"/>
                <a:cs typeface="Times New Roman" panose="02020603050405020304" pitchFamily="18" charset="0"/>
              </a:rPr>
              <a:t>Игра  </a:t>
            </a:r>
            <a:r>
              <a:rPr lang="ru-RU" b="1" dirty="0">
                <a:solidFill>
                  <a:srgbClr val="0070C0"/>
                </a:solidFill>
                <a:latin typeface="Times New Roman" panose="02020603050405020304" pitchFamily="18" charset="0"/>
                <a:cs typeface="Times New Roman" panose="02020603050405020304" pitchFamily="18" charset="0"/>
              </a:rPr>
              <a:t>«Мама и детеныш» </a:t>
            </a:r>
            <a:r>
              <a:rPr lang="ru-RU" sz="4000" b="1" dirty="0" smtClean="0">
                <a:solidFill>
                  <a:srgbClr val="0070C0"/>
                </a:solidFill>
              </a:rPr>
              <a:t/>
            </a:r>
            <a:br>
              <a:rPr lang="ru-RU" sz="4000" b="1" dirty="0" smtClean="0">
                <a:solidFill>
                  <a:srgbClr val="0070C0"/>
                </a:solidFill>
              </a:rPr>
            </a:br>
            <a:r>
              <a:rPr lang="ru-RU" sz="3600" dirty="0" smtClean="0">
                <a:solidFill>
                  <a:srgbClr val="0070C0"/>
                </a:solidFill>
                <a:latin typeface="Times New Roman" panose="02020603050405020304" pitchFamily="18" charset="0"/>
                <a:cs typeface="Times New Roman" panose="02020603050405020304" pitchFamily="18" charset="0"/>
              </a:rPr>
              <a:t>Детям </a:t>
            </a:r>
            <a:r>
              <a:rPr lang="ru-RU" sz="3600" dirty="0">
                <a:solidFill>
                  <a:srgbClr val="0070C0"/>
                </a:solidFill>
                <a:latin typeface="Times New Roman" panose="02020603050405020304" pitchFamily="18" charset="0"/>
                <a:cs typeface="Times New Roman" panose="02020603050405020304" pitchFamily="18" charset="0"/>
              </a:rPr>
              <a:t>предлагается найти каждому детенышу маму. С помощью этой игры закрепляем название животных, понятие большой и маленький.</a:t>
            </a:r>
            <a:br>
              <a:rPr lang="ru-RU" sz="3600" dirty="0">
                <a:solidFill>
                  <a:srgbClr val="0070C0"/>
                </a:solidFill>
                <a:latin typeface="Times New Roman" panose="02020603050405020304" pitchFamily="18" charset="0"/>
                <a:cs typeface="Times New Roman" panose="02020603050405020304" pitchFamily="18" charset="0"/>
              </a:rPr>
            </a:br>
            <a:endParaRPr lang="ru-RU" sz="3600" dirty="0">
              <a:solidFill>
                <a:srgbClr val="0070C0"/>
              </a:solidFill>
              <a:latin typeface="Times New Roman" panose="02020603050405020304" pitchFamily="18" charset="0"/>
              <a:cs typeface="Times New Roman" panose="020206030504050203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pic>
        <p:nvPicPr>
          <p:cNvPr id="8199" name="Рисунок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2924944"/>
            <a:ext cx="5472608" cy="338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700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title"/>
          </p:nvPr>
        </p:nvSpPr>
        <p:spPr>
          <a:xfrm>
            <a:off x="457200" y="692696"/>
            <a:ext cx="8229600" cy="1368152"/>
          </a:xfrm>
        </p:spPr>
        <p:txBody>
          <a:bodyPr>
            <a:normAutofit fontScale="90000"/>
          </a:bodyPr>
          <a:lstStyle/>
          <a:p>
            <a:pPr lvl="0"/>
            <a:r>
              <a:rPr lang="ru-RU" b="1" dirty="0" smtClean="0">
                <a:solidFill>
                  <a:srgbClr val="0070C0"/>
                </a:solidFill>
              </a:rPr>
              <a:t/>
            </a:r>
            <a:br>
              <a:rPr lang="ru-RU" b="1" dirty="0" smtClean="0">
                <a:solidFill>
                  <a:srgbClr val="0070C0"/>
                </a:solidFill>
              </a:rPr>
            </a:br>
            <a:r>
              <a:rPr lang="ru-RU" b="1" dirty="0">
                <a:solidFill>
                  <a:srgbClr val="0070C0"/>
                </a:solidFill>
              </a:rPr>
              <a:t/>
            </a:r>
            <a:br>
              <a:rPr lang="ru-RU" b="1" dirty="0">
                <a:solidFill>
                  <a:srgbClr val="0070C0"/>
                </a:solidFill>
              </a:rPr>
            </a:br>
            <a:r>
              <a:rPr lang="ru-RU" b="1" dirty="0" smtClean="0">
                <a:solidFill>
                  <a:srgbClr val="0070C0"/>
                </a:solidFill>
              </a:rPr>
              <a:t>Игра </a:t>
            </a:r>
            <a:r>
              <a:rPr lang="ru-RU" b="1" dirty="0">
                <a:solidFill>
                  <a:srgbClr val="0070C0"/>
                </a:solidFill>
              </a:rPr>
              <a:t>«Посчитай квадратики</a:t>
            </a:r>
            <a:r>
              <a:rPr lang="ru-RU" b="1" dirty="0" smtClean="0">
                <a:solidFill>
                  <a:srgbClr val="0070C0"/>
                </a:solidFill>
              </a:rPr>
              <a:t>»</a:t>
            </a:r>
            <a:br>
              <a:rPr lang="ru-RU" b="1" dirty="0" smtClean="0">
                <a:solidFill>
                  <a:srgbClr val="0070C0"/>
                </a:solidFill>
              </a:rPr>
            </a:br>
            <a:r>
              <a:rPr lang="ru-RU" sz="4000" dirty="0" smtClean="0"/>
              <a:t> </a:t>
            </a:r>
            <a:r>
              <a:rPr lang="ru-RU" sz="3600" dirty="0">
                <a:solidFill>
                  <a:srgbClr val="0070C0"/>
                </a:solidFill>
                <a:latin typeface="Times New Roman" panose="02020603050405020304" pitchFamily="18" charset="0"/>
                <a:cs typeface="Times New Roman" panose="02020603050405020304" pitchFamily="18" charset="0"/>
              </a:rPr>
              <a:t>Ребенок должен посчитать квадратики и найти соответствующую цифру, развивают навыки следования инструкциям, и развивает счет.</a:t>
            </a:r>
            <a:r>
              <a:rPr lang="ru-RU" sz="3600" dirty="0">
                <a:latin typeface="Times New Roman" panose="02020603050405020304" pitchFamily="18" charset="0"/>
                <a:cs typeface="Times New Roman" panose="02020603050405020304" pitchFamily="18" charset="0"/>
              </a:rPr>
              <a:t/>
            </a:r>
            <a:br>
              <a:rPr lang="ru-RU" sz="3600" dirty="0">
                <a:latin typeface="Times New Roman" panose="02020603050405020304" pitchFamily="18" charset="0"/>
                <a:cs typeface="Times New Roman" panose="02020603050405020304" pitchFamily="18" charset="0"/>
              </a:rPr>
            </a:br>
            <a:endParaRPr lang="ru-RU" sz="3600" b="1" dirty="0">
              <a:solidFill>
                <a:srgbClr val="0070C0"/>
              </a:solidFill>
              <a:latin typeface="Times New Roman" panose="02020603050405020304" pitchFamily="18" charset="0"/>
              <a:cs typeface="Times New Roman" panose="02020603050405020304" pitchFamily="18" charset="0"/>
            </a:endParaRPr>
          </a:p>
        </p:txBody>
      </p:sp>
      <p:pic>
        <p:nvPicPr>
          <p:cNvPr id="11266" name="Рисунок 1"/>
          <p:cNvPicPr>
            <a:picLocks noChangeAspect="1" noChangeArrowheads="1"/>
          </p:cNvPicPr>
          <p:nvPr/>
        </p:nvPicPr>
        <p:blipFill>
          <a:blip r:embed="rId3" cstate="print">
            <a:extLst>
              <a:ext uri="{28A0092B-C50C-407E-A947-70E740481C1C}">
                <a14:useLocalDpi xmlns:a14="http://schemas.microsoft.com/office/drawing/2010/main" val="0"/>
              </a:ext>
            </a:extLst>
          </a:blip>
          <a:srcRect t="2917" r="2042" b="1236"/>
          <a:stretch>
            <a:fillRect/>
          </a:stretch>
        </p:blipFill>
        <p:spPr bwMode="auto">
          <a:xfrm>
            <a:off x="539552" y="3284984"/>
            <a:ext cx="4091725"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254474"/>
            <a:ext cx="3633754" cy="272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149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33063"/>
            <a:ext cx="9144000" cy="6858000"/>
          </a:xfrm>
          <a:prstGeom prst="rect">
            <a:avLst/>
          </a:prstGeom>
          <a:noFill/>
          <a:ln w="9525">
            <a:noFill/>
            <a:miter lim="800000"/>
            <a:headEnd/>
            <a:tailEnd/>
          </a:ln>
          <a:effectLst/>
        </p:spPr>
      </p:pic>
      <p:sp>
        <p:nvSpPr>
          <p:cNvPr id="2" name="Заголовок 1"/>
          <p:cNvSpPr>
            <a:spLocks noGrp="1"/>
          </p:cNvSpPr>
          <p:nvPr>
            <p:ph type="title"/>
          </p:nvPr>
        </p:nvSpPr>
        <p:spPr/>
        <p:txBody>
          <a:bodyPr>
            <a:normAutofit fontScale="90000"/>
          </a:bodyPr>
          <a:lstStyle/>
          <a:p>
            <a:r>
              <a:rPr lang="ru-RU" b="1" dirty="0" smtClean="0">
                <a:solidFill>
                  <a:srgbClr val="0070C0"/>
                </a:solidFill>
              </a:rPr>
              <a:t/>
            </a:r>
            <a:br>
              <a:rPr lang="ru-RU" b="1" dirty="0" smtClean="0">
                <a:solidFill>
                  <a:srgbClr val="0070C0"/>
                </a:solidFill>
              </a:rPr>
            </a:br>
            <a:endParaRPr lang="ru-RU" dirty="0">
              <a:solidFill>
                <a:srgbClr val="0070C0"/>
              </a:solidFill>
            </a:endParaRPr>
          </a:p>
        </p:txBody>
      </p:sp>
      <p:sp>
        <p:nvSpPr>
          <p:cNvPr id="5" name="Прямоугольник 4"/>
          <p:cNvSpPr/>
          <p:nvPr/>
        </p:nvSpPr>
        <p:spPr>
          <a:xfrm>
            <a:off x="395536" y="404665"/>
            <a:ext cx="8136904" cy="2185214"/>
          </a:xfrm>
          <a:prstGeom prst="rect">
            <a:avLst/>
          </a:prstGeom>
        </p:spPr>
        <p:txBody>
          <a:bodyPr wrap="square">
            <a:spAutoFit/>
          </a:bodyPr>
          <a:lstStyle/>
          <a:p>
            <a:pPr algn="ctr"/>
            <a:r>
              <a:rPr lang="ru-RU" sz="4000" b="1" dirty="0" smtClean="0">
                <a:solidFill>
                  <a:srgbClr val="0070C0"/>
                </a:solidFill>
                <a:latin typeface="Times New Roman" panose="02020603050405020304" pitchFamily="18" charset="0"/>
                <a:cs typeface="Times New Roman" panose="02020603050405020304" pitchFamily="18" charset="0"/>
              </a:rPr>
              <a:t>Игра «Игры половинки»</a:t>
            </a:r>
            <a:endParaRPr lang="ru-RU" sz="2000" b="1" dirty="0" smtClean="0">
              <a:solidFill>
                <a:srgbClr val="0070C0"/>
              </a:solidFill>
              <a:latin typeface="Times New Roman" panose="02020603050405020304" pitchFamily="18" charset="0"/>
              <a:cs typeface="Times New Roman" panose="02020603050405020304" pitchFamily="18" charset="0"/>
            </a:endParaRPr>
          </a:p>
          <a:p>
            <a:pPr algn="ctr"/>
            <a:r>
              <a:rPr lang="ru-RU" sz="3200" dirty="0" smtClean="0">
                <a:solidFill>
                  <a:srgbClr val="0070C0"/>
                </a:solidFill>
                <a:latin typeface="Times New Roman" panose="02020603050405020304" pitchFamily="18" charset="0"/>
                <a:cs typeface="Times New Roman" panose="02020603050405020304" pitchFamily="18" charset="0"/>
              </a:rPr>
              <a:t>Детям предложены предметы-картинки половинки нужно соединить что бы предмет стал цельным </a:t>
            </a:r>
            <a:endParaRPr lang="ru-RU" sz="3200" dirty="0">
              <a:solidFill>
                <a:srgbClr val="0070C0"/>
              </a:solidFill>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1740" y="2636912"/>
            <a:ext cx="4464496" cy="334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195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11359"/>
            <a:ext cx="9144000" cy="6858000"/>
          </a:xfrm>
          <a:prstGeom prst="rect">
            <a:avLst/>
          </a:prstGeom>
          <a:noFill/>
          <a:ln w="9525">
            <a:noFill/>
            <a:miter lim="800000"/>
            <a:headEnd/>
            <a:tailEnd/>
          </a:ln>
          <a:effectLst/>
        </p:spPr>
      </p:pic>
      <p:sp>
        <p:nvSpPr>
          <p:cNvPr id="2" name="Заголовок 1"/>
          <p:cNvSpPr>
            <a:spLocks noGrp="1"/>
          </p:cNvSpPr>
          <p:nvPr>
            <p:ph type="title"/>
          </p:nvPr>
        </p:nvSpPr>
        <p:spPr/>
        <p:txBody>
          <a:bodyPr>
            <a:normAutofit/>
          </a:bodyPr>
          <a:lstStyle/>
          <a:p>
            <a:r>
              <a:rPr lang="ru-RU" sz="4000" b="1" dirty="0" smtClean="0">
                <a:solidFill>
                  <a:srgbClr val="0070C0"/>
                </a:solidFill>
              </a:rPr>
              <a:t>Выводы</a:t>
            </a:r>
            <a:endParaRPr lang="ru-RU" sz="4000" b="1" dirty="0">
              <a:solidFill>
                <a:srgbClr val="0070C0"/>
              </a:solidFill>
            </a:endParaRPr>
          </a:p>
        </p:txBody>
      </p:sp>
      <p:sp>
        <p:nvSpPr>
          <p:cNvPr id="3" name="Объект 2"/>
          <p:cNvSpPr>
            <a:spLocks noGrp="1"/>
          </p:cNvSpPr>
          <p:nvPr>
            <p:ph idx="1"/>
          </p:nvPr>
        </p:nvSpPr>
        <p:spPr/>
        <p:txBody>
          <a:bodyPr>
            <a:normAutofit/>
          </a:bodyPr>
          <a:lstStyle/>
          <a:p>
            <a:pPr marL="0" indent="0" algn="ctr">
              <a:buNone/>
            </a:pPr>
            <a:r>
              <a:rPr lang="ru-RU" dirty="0">
                <a:solidFill>
                  <a:srgbClr val="0070C0"/>
                </a:solidFill>
                <a:latin typeface="Times New Roman" panose="02020603050405020304" pitchFamily="18" charset="0"/>
                <a:cs typeface="Times New Roman" panose="02020603050405020304" pitchFamily="18" charset="0"/>
              </a:rPr>
              <a:t>Использование информационно-коммуникационных технологий (ИКТ) при работе с </a:t>
            </a:r>
            <a:r>
              <a:rPr lang="ru-RU" dirty="0" smtClean="0">
                <a:solidFill>
                  <a:srgbClr val="0070C0"/>
                </a:solidFill>
                <a:latin typeface="Times New Roman" panose="02020603050405020304" pitchFamily="18" charset="0"/>
                <a:cs typeface="Times New Roman" panose="02020603050405020304" pitchFamily="18" charset="0"/>
              </a:rPr>
              <a:t>дошкольниками, </a:t>
            </a:r>
            <a:r>
              <a:rPr lang="ru-RU" dirty="0">
                <a:solidFill>
                  <a:srgbClr val="0070C0"/>
                </a:solidFill>
                <a:latin typeface="Times New Roman" panose="02020603050405020304" pitchFamily="18" charset="0"/>
                <a:cs typeface="Times New Roman" panose="02020603050405020304" pitchFamily="18" charset="0"/>
              </a:rPr>
              <a:t>имеющими особые образовательные нужды (ОВЗ), </a:t>
            </a:r>
            <a:r>
              <a:rPr lang="ru-RU" dirty="0" smtClean="0">
                <a:solidFill>
                  <a:srgbClr val="0070C0"/>
                </a:solidFill>
                <a:latin typeface="Times New Roman" panose="02020603050405020304" pitchFamily="18" charset="0"/>
                <a:cs typeface="Times New Roman" panose="02020603050405020304" pitchFamily="18" charset="0"/>
              </a:rPr>
              <a:t>расширяют </a:t>
            </a:r>
            <a:r>
              <a:rPr lang="ru-RU" dirty="0">
                <a:solidFill>
                  <a:srgbClr val="0070C0"/>
                </a:solidFill>
                <a:latin typeface="Times New Roman" panose="02020603050405020304" pitchFamily="18" charset="0"/>
                <a:cs typeface="Times New Roman" panose="02020603050405020304" pitchFamily="18" charset="0"/>
              </a:rPr>
              <a:t>горизонты для значительного улучшения качества обучения и содействия социальному включению детей. </a:t>
            </a:r>
          </a:p>
        </p:txBody>
      </p:sp>
    </p:spTree>
    <p:extLst>
      <p:ext uri="{BB962C8B-B14F-4D97-AF65-F5344CB8AC3E}">
        <p14:creationId xmlns:p14="http://schemas.microsoft.com/office/powerpoint/2010/main" val="1122473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title"/>
          </p:nvPr>
        </p:nvSpPr>
        <p:spPr>
          <a:xfrm>
            <a:off x="457200" y="1412776"/>
            <a:ext cx="8229600" cy="2592288"/>
          </a:xfrm>
        </p:spPr>
        <p:txBody>
          <a:bodyPr>
            <a:normAutofit/>
          </a:bodyPr>
          <a:lstStyle/>
          <a:p>
            <a:r>
              <a:rPr lang="ru-RU" sz="4000" b="1" dirty="0" smtClean="0">
                <a:solidFill>
                  <a:srgbClr val="0070C0"/>
                </a:solidFill>
              </a:rPr>
              <a:t>Спасибо за внимание!</a:t>
            </a:r>
            <a:endParaRPr lang="ru-RU" sz="4000" b="1" dirty="0">
              <a:solidFill>
                <a:srgbClr val="0070C0"/>
              </a:solidFill>
            </a:endParaRPr>
          </a:p>
        </p:txBody>
      </p:sp>
    </p:spTree>
    <p:extLst>
      <p:ext uri="{BB962C8B-B14F-4D97-AF65-F5344CB8AC3E}">
        <p14:creationId xmlns:p14="http://schemas.microsoft.com/office/powerpoint/2010/main" val="2823716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548681"/>
            <a:ext cx="7772400" cy="2088231"/>
          </a:xfrm>
        </p:spPr>
        <p:txBody>
          <a:bodyPr>
            <a:normAutofit/>
          </a:bodyPr>
          <a:lstStyle/>
          <a:p>
            <a:r>
              <a:rPr lang="ru-RU" sz="4000" b="1" dirty="0">
                <a:solidFill>
                  <a:srgbClr val="0070C0"/>
                </a:solidFill>
              </a:rPr>
              <a:t>Использование цифровых технологий помогает:</a:t>
            </a:r>
            <a:br>
              <a:rPr lang="ru-RU" sz="4000" b="1" dirty="0">
                <a:solidFill>
                  <a:srgbClr val="0070C0"/>
                </a:solidFill>
              </a:rPr>
            </a:br>
            <a:endParaRPr lang="ru-RU" sz="4000" b="1" dirty="0">
              <a:solidFill>
                <a:srgbClr val="0070C0"/>
              </a:solidFill>
            </a:endParaRPr>
          </a:p>
        </p:txBody>
      </p:sp>
      <p:sp>
        <p:nvSpPr>
          <p:cNvPr id="3" name="Подзаголовок 2"/>
          <p:cNvSpPr>
            <a:spLocks noGrp="1"/>
          </p:cNvSpPr>
          <p:nvPr>
            <p:ph type="subTitle" idx="1"/>
          </p:nvPr>
        </p:nvSpPr>
        <p:spPr>
          <a:xfrm>
            <a:off x="539552" y="2204864"/>
            <a:ext cx="8280920" cy="3433936"/>
          </a:xfrm>
        </p:spPr>
        <p:txBody>
          <a:bodyPr>
            <a:normAutofit fontScale="70000" lnSpcReduction="20000"/>
          </a:bodyPr>
          <a:lstStyle/>
          <a:p>
            <a:pPr algn="l"/>
            <a:r>
              <a:rPr lang="ru-RU" sz="4600" b="1" dirty="0">
                <a:solidFill>
                  <a:srgbClr val="0070C0"/>
                </a:solidFill>
                <a:latin typeface="Times New Roman" panose="02020603050405020304" pitchFamily="18" charset="0"/>
                <a:cs typeface="Times New Roman" panose="02020603050405020304" pitchFamily="18" charset="0"/>
              </a:rPr>
              <a:t>- </a:t>
            </a:r>
            <a:r>
              <a:rPr lang="ru-RU" sz="4600" dirty="0">
                <a:solidFill>
                  <a:srgbClr val="0070C0"/>
                </a:solidFill>
                <a:latin typeface="Times New Roman" panose="02020603050405020304" pitchFamily="18" charset="0"/>
                <a:cs typeface="Times New Roman" panose="02020603050405020304" pitchFamily="18" charset="0"/>
              </a:rPr>
              <a:t>Повышать мотивацию детей к обучению.</a:t>
            </a:r>
          </a:p>
          <a:p>
            <a:pPr algn="l"/>
            <a:r>
              <a:rPr lang="ru-RU" sz="4600" dirty="0">
                <a:solidFill>
                  <a:srgbClr val="0070C0"/>
                </a:solidFill>
                <a:latin typeface="Times New Roman" panose="02020603050405020304" pitchFamily="18" charset="0"/>
                <a:cs typeface="Times New Roman" panose="02020603050405020304" pitchFamily="18" charset="0"/>
              </a:rPr>
              <a:t>- Улучшать когнитивное развитие, включая память, внимание и логическое мышление </a:t>
            </a:r>
            <a:r>
              <a:rPr lang="ru-RU" sz="4600" dirty="0" smtClean="0">
                <a:solidFill>
                  <a:srgbClr val="0070C0"/>
                </a:solidFill>
                <a:latin typeface="Times New Roman" panose="02020603050405020304" pitchFamily="18" charset="0"/>
                <a:cs typeface="Times New Roman" panose="02020603050405020304" pitchFamily="18" charset="0"/>
              </a:rPr>
              <a:t>.</a:t>
            </a:r>
            <a:endParaRPr lang="ru-RU" sz="4600" dirty="0">
              <a:solidFill>
                <a:srgbClr val="0070C0"/>
              </a:solidFill>
              <a:latin typeface="Times New Roman" panose="02020603050405020304" pitchFamily="18" charset="0"/>
              <a:cs typeface="Times New Roman" panose="02020603050405020304" pitchFamily="18" charset="0"/>
            </a:endParaRPr>
          </a:p>
          <a:p>
            <a:pPr algn="l"/>
            <a:r>
              <a:rPr lang="ru-RU" sz="4600" dirty="0">
                <a:solidFill>
                  <a:srgbClr val="0070C0"/>
                </a:solidFill>
                <a:latin typeface="Times New Roman" panose="02020603050405020304" pitchFamily="18" charset="0"/>
                <a:cs typeface="Times New Roman" panose="02020603050405020304" pitchFamily="18" charset="0"/>
              </a:rPr>
              <a:t>- Способствовать развитию коммуникативных навыков.</a:t>
            </a:r>
          </a:p>
          <a:p>
            <a:pPr algn="l"/>
            <a:r>
              <a:rPr lang="ru-RU" sz="4600" dirty="0">
                <a:solidFill>
                  <a:srgbClr val="0070C0"/>
                </a:solidFill>
                <a:latin typeface="Times New Roman" panose="02020603050405020304" pitchFamily="18" charset="0"/>
                <a:cs typeface="Times New Roman" panose="02020603050405020304" pitchFamily="18" charset="0"/>
              </a:rPr>
              <a:t>- Поддерживать социальную адаптацию и интеграцию детей с ОВЗ в общество.</a:t>
            </a:r>
          </a:p>
          <a:p>
            <a:endParaRPr lang="ru-RU" dirty="0"/>
          </a:p>
        </p:txBody>
      </p:sp>
    </p:spTree>
    <p:extLst>
      <p:ext uri="{BB962C8B-B14F-4D97-AF65-F5344CB8AC3E}">
        <p14:creationId xmlns:p14="http://schemas.microsoft.com/office/powerpoint/2010/main" val="2682907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548681"/>
            <a:ext cx="7990656" cy="1368151"/>
          </a:xfrm>
        </p:spPr>
        <p:txBody>
          <a:bodyPr>
            <a:normAutofit fontScale="90000"/>
          </a:bodyPr>
          <a:lstStyle/>
          <a:p>
            <a:r>
              <a:rPr lang="ru-RU" b="1" dirty="0">
                <a:solidFill>
                  <a:srgbClr val="0070C0"/>
                </a:solidFill>
              </a:rPr>
              <a:t> Основные направления использования ИКТ с детьми с ОВЗ</a:t>
            </a:r>
            <a:br>
              <a:rPr lang="ru-RU" b="1" dirty="0">
                <a:solidFill>
                  <a:srgbClr val="0070C0"/>
                </a:solidFill>
              </a:rPr>
            </a:br>
            <a:endParaRPr lang="ru-RU" b="1" dirty="0">
              <a:solidFill>
                <a:srgbClr val="0070C0"/>
              </a:solidFill>
            </a:endParaRPr>
          </a:p>
        </p:txBody>
      </p:sp>
      <p:sp>
        <p:nvSpPr>
          <p:cNvPr id="3" name="Подзаголовок 2"/>
          <p:cNvSpPr>
            <a:spLocks noGrp="1"/>
          </p:cNvSpPr>
          <p:nvPr>
            <p:ph type="subTitle" idx="1"/>
          </p:nvPr>
        </p:nvSpPr>
        <p:spPr>
          <a:xfrm>
            <a:off x="539552" y="2132856"/>
            <a:ext cx="8208912" cy="3505944"/>
          </a:xfrm>
        </p:spPr>
        <p:txBody>
          <a:bodyPr>
            <a:normAutofit/>
          </a:bodyPr>
          <a:lstStyle/>
          <a:p>
            <a:pPr algn="l"/>
            <a:r>
              <a:rPr lang="ru-RU" dirty="0">
                <a:solidFill>
                  <a:srgbClr val="0070C0"/>
                </a:solidFill>
                <a:latin typeface="Times New Roman" panose="02020603050405020304" pitchFamily="18" charset="0"/>
                <a:cs typeface="Times New Roman" panose="02020603050405020304" pitchFamily="18" charset="0"/>
              </a:rPr>
              <a:t>1. Развитие когнитивных функций</a:t>
            </a:r>
          </a:p>
          <a:p>
            <a:pPr algn="l"/>
            <a:r>
              <a:rPr lang="ru-RU" dirty="0">
                <a:solidFill>
                  <a:srgbClr val="0070C0"/>
                </a:solidFill>
                <a:latin typeface="Times New Roman" panose="02020603050405020304" pitchFamily="18" charset="0"/>
                <a:cs typeface="Times New Roman" panose="02020603050405020304" pitchFamily="18" charset="0"/>
              </a:rPr>
              <a:t> 2. Формирование коммуникативных навыков</a:t>
            </a:r>
          </a:p>
          <a:p>
            <a:pPr algn="l"/>
            <a:r>
              <a:rPr lang="ru-RU" dirty="0">
                <a:solidFill>
                  <a:srgbClr val="0070C0"/>
                </a:solidFill>
                <a:latin typeface="Times New Roman" panose="02020603050405020304" pitchFamily="18" charset="0"/>
                <a:cs typeface="Times New Roman" panose="02020603050405020304" pitchFamily="18" charset="0"/>
              </a:rPr>
              <a:t>3. Социальная адаптация</a:t>
            </a:r>
          </a:p>
          <a:p>
            <a:pPr algn="l"/>
            <a:r>
              <a:rPr lang="ru-RU" dirty="0">
                <a:solidFill>
                  <a:srgbClr val="0070C0"/>
                </a:solidFill>
                <a:latin typeface="Times New Roman" panose="02020603050405020304" pitchFamily="18" charset="0"/>
                <a:cs typeface="Times New Roman" panose="02020603050405020304" pitchFamily="18" charset="0"/>
              </a:rPr>
              <a:t> 4. Поддержка эмоционального благополучия</a:t>
            </a:r>
          </a:p>
          <a:p>
            <a:pPr algn="l"/>
            <a:endParaRPr lang="ru-RU" dirty="0"/>
          </a:p>
        </p:txBody>
      </p:sp>
    </p:spTree>
    <p:extLst>
      <p:ext uri="{BB962C8B-B14F-4D97-AF65-F5344CB8AC3E}">
        <p14:creationId xmlns:p14="http://schemas.microsoft.com/office/powerpoint/2010/main" val="1763972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323528" y="260649"/>
            <a:ext cx="8568952" cy="2016223"/>
          </a:xfrm>
        </p:spPr>
        <p:txBody>
          <a:bodyPr>
            <a:normAutofit fontScale="90000"/>
          </a:bodyPr>
          <a:lstStyle/>
          <a:p>
            <a:pPr lvl="0"/>
            <a:r>
              <a:rPr lang="ru-RU" b="1" dirty="0" smtClean="0">
                <a:solidFill>
                  <a:srgbClr val="0070C0"/>
                </a:solidFill>
              </a:rPr>
              <a:t>Игра </a:t>
            </a:r>
            <a:r>
              <a:rPr lang="ru-RU" b="1" dirty="0">
                <a:solidFill>
                  <a:srgbClr val="0070C0"/>
                </a:solidFill>
              </a:rPr>
              <a:t>«Найди недостающую фигуру</a:t>
            </a:r>
            <a:r>
              <a:rPr lang="ru-RU" b="1" dirty="0" smtClean="0">
                <a:solidFill>
                  <a:srgbClr val="0070C0"/>
                </a:solidFill>
              </a:rPr>
              <a:t>»</a:t>
            </a:r>
            <a:br>
              <a:rPr lang="ru-RU" b="1" dirty="0" smtClean="0">
                <a:solidFill>
                  <a:srgbClr val="0070C0"/>
                </a:solidFill>
              </a:rPr>
            </a:br>
            <a:r>
              <a:rPr lang="ru-RU" sz="3600" dirty="0">
                <a:solidFill>
                  <a:srgbClr val="0070C0"/>
                </a:solidFill>
                <a:latin typeface="Times New Roman" panose="02020603050405020304" pitchFamily="18" charset="0"/>
                <a:cs typeface="Times New Roman" panose="02020603050405020304" pitchFamily="18" charset="0"/>
              </a:rPr>
              <a:t>Дети должны вставить нужную фигуру, эта игра помогает развивать память и внимание</a:t>
            </a:r>
            <a:br>
              <a:rPr lang="ru-RU" sz="3600" dirty="0">
                <a:solidFill>
                  <a:srgbClr val="0070C0"/>
                </a:solidFill>
                <a:latin typeface="Times New Roman" panose="02020603050405020304" pitchFamily="18" charset="0"/>
                <a:cs typeface="Times New Roman" panose="02020603050405020304" pitchFamily="18" charset="0"/>
              </a:rPr>
            </a:br>
            <a:endParaRPr lang="ru-RU" sz="3600" dirty="0">
              <a:solidFill>
                <a:srgbClr val="0070C0"/>
              </a:solidFill>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030"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635" y="2011690"/>
            <a:ext cx="381317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5" y="4149080"/>
            <a:ext cx="3063776" cy="229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4124654"/>
            <a:ext cx="3096344" cy="232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3245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6024" y="0"/>
            <a:ext cx="9144000" cy="6858000"/>
          </a:xfrm>
          <a:prstGeom prst="rect">
            <a:avLst/>
          </a:prstGeom>
          <a:noFill/>
          <a:ln w="9525">
            <a:noFill/>
            <a:miter lim="800000"/>
            <a:headEnd/>
            <a:tailEnd/>
          </a:ln>
          <a:effectLst/>
        </p:spPr>
      </p:pic>
      <p:sp>
        <p:nvSpPr>
          <p:cNvPr id="2" name="Заголовок 1"/>
          <p:cNvSpPr>
            <a:spLocks noGrp="1"/>
          </p:cNvSpPr>
          <p:nvPr>
            <p:ph type="title"/>
          </p:nvPr>
        </p:nvSpPr>
        <p:spPr>
          <a:xfrm>
            <a:off x="457200" y="274638"/>
            <a:ext cx="8229600" cy="1354162"/>
          </a:xfrm>
        </p:spPr>
        <p:txBody>
          <a:bodyPr>
            <a:normAutofit fontScale="90000"/>
          </a:bodyPr>
          <a:lstStyle/>
          <a:p>
            <a:r>
              <a:rPr lang="ru-RU" b="1" dirty="0" smtClean="0">
                <a:solidFill>
                  <a:srgbClr val="0070C0"/>
                </a:solidFill>
                <a:latin typeface="Times New Roman" pitchFamily="18" charset="0"/>
                <a:cs typeface="Times New Roman" pitchFamily="18" charset="0"/>
              </a:rPr>
              <a:t/>
            </a:r>
            <a:br>
              <a:rPr lang="ru-RU" b="1" dirty="0" smtClean="0">
                <a:solidFill>
                  <a:srgbClr val="0070C0"/>
                </a:solidFill>
                <a:latin typeface="Times New Roman" pitchFamily="18" charset="0"/>
                <a:cs typeface="Times New Roman" pitchFamily="18" charset="0"/>
              </a:rPr>
            </a:br>
            <a:r>
              <a:rPr lang="ru-RU" b="1" dirty="0" smtClean="0">
                <a:solidFill>
                  <a:srgbClr val="0070C0"/>
                </a:solidFill>
                <a:latin typeface="Times New Roman" pitchFamily="18" charset="0"/>
                <a:cs typeface="Times New Roman" pitchFamily="18" charset="0"/>
              </a:rPr>
              <a:t>Игра « Больше – меньше» </a:t>
            </a:r>
            <a:br>
              <a:rPr lang="ru-RU" b="1" dirty="0" smtClean="0">
                <a:solidFill>
                  <a:srgbClr val="0070C0"/>
                </a:solidFill>
                <a:latin typeface="Times New Roman" pitchFamily="18" charset="0"/>
                <a:cs typeface="Times New Roman" pitchFamily="18" charset="0"/>
              </a:rPr>
            </a:br>
            <a:r>
              <a:rPr lang="ru-RU" sz="3600" dirty="0" smtClean="0">
                <a:solidFill>
                  <a:srgbClr val="0070C0"/>
                </a:solidFill>
                <a:latin typeface="Times New Roman" pitchFamily="18" charset="0"/>
                <a:cs typeface="Times New Roman" pitchFamily="18" charset="0"/>
              </a:rPr>
              <a:t>Сравни количество и вставь нужный знак</a:t>
            </a:r>
            <a:br>
              <a:rPr lang="ru-RU" sz="3600" dirty="0" smtClean="0">
                <a:solidFill>
                  <a:srgbClr val="0070C0"/>
                </a:solidFill>
                <a:latin typeface="Times New Roman" pitchFamily="18" charset="0"/>
                <a:cs typeface="Times New Roman" pitchFamily="18" charset="0"/>
              </a:rPr>
            </a:br>
            <a:endParaRPr lang="ru-RU" sz="3600" dirty="0">
              <a:solidFill>
                <a:srgbClr val="0070C0"/>
              </a:solidFill>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32" y="4045784"/>
            <a:ext cx="3169164" cy="2376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3" y="4045784"/>
            <a:ext cx="3169162" cy="2376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904"/>
          <a:stretch/>
        </p:blipFill>
        <p:spPr bwMode="auto">
          <a:xfrm>
            <a:off x="2770870" y="1628800"/>
            <a:ext cx="3570209" cy="2182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3928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11359"/>
            <a:ext cx="9144000" cy="6858000"/>
          </a:xfrm>
          <a:prstGeom prst="rect">
            <a:avLst/>
          </a:prstGeom>
          <a:noFill/>
          <a:ln w="9525">
            <a:noFill/>
            <a:miter lim="800000"/>
            <a:headEnd/>
            <a:tailEnd/>
          </a:ln>
          <a:effectLst/>
        </p:spPr>
      </p:pic>
      <p:sp>
        <p:nvSpPr>
          <p:cNvPr id="2" name="Заголовок 1"/>
          <p:cNvSpPr>
            <a:spLocks noGrp="1"/>
          </p:cNvSpPr>
          <p:nvPr>
            <p:ph type="title"/>
          </p:nvPr>
        </p:nvSpPr>
        <p:spPr/>
        <p:txBody>
          <a:bodyPr>
            <a:normAutofit fontScale="90000"/>
          </a:bodyPr>
          <a:lstStyle/>
          <a:p>
            <a:r>
              <a:rPr lang="ru-RU" b="1" dirty="0" smtClean="0">
                <a:solidFill>
                  <a:srgbClr val="0070C0"/>
                </a:solidFill>
              </a:rPr>
              <a:t/>
            </a:r>
            <a:br>
              <a:rPr lang="ru-RU" b="1" dirty="0" smtClean="0">
                <a:solidFill>
                  <a:srgbClr val="0070C0"/>
                </a:solidFill>
              </a:rPr>
            </a:br>
            <a:endParaRPr lang="ru-RU" dirty="0">
              <a:solidFill>
                <a:srgbClr val="0070C0"/>
              </a:solidFill>
            </a:endParaRPr>
          </a:p>
        </p:txBody>
      </p:sp>
      <p:sp>
        <p:nvSpPr>
          <p:cNvPr id="5" name="Прямоугольник 4"/>
          <p:cNvSpPr/>
          <p:nvPr/>
        </p:nvSpPr>
        <p:spPr>
          <a:xfrm>
            <a:off x="323528" y="332656"/>
            <a:ext cx="8352928" cy="2000548"/>
          </a:xfrm>
          <a:prstGeom prst="rect">
            <a:avLst/>
          </a:prstGeom>
        </p:spPr>
        <p:txBody>
          <a:bodyPr wrap="square">
            <a:spAutoFit/>
          </a:bodyPr>
          <a:lstStyle/>
          <a:p>
            <a:pPr algn="ctr"/>
            <a:r>
              <a:rPr lang="ru-RU" sz="4000" b="1" dirty="0" smtClean="0">
                <a:solidFill>
                  <a:srgbClr val="0070C0"/>
                </a:solidFill>
                <a:latin typeface="Times New Roman" pitchFamily="18" charset="0"/>
                <a:cs typeface="Times New Roman" pitchFamily="18" charset="0"/>
              </a:rPr>
              <a:t>Игра «Посчитай»</a:t>
            </a:r>
          </a:p>
          <a:p>
            <a:pPr algn="ctr"/>
            <a:r>
              <a:rPr lang="ru-RU" sz="3200" dirty="0" smtClean="0">
                <a:solidFill>
                  <a:srgbClr val="0070C0"/>
                </a:solidFill>
                <a:latin typeface="Times New Roman" pitchFamily="18" charset="0"/>
                <a:cs typeface="Times New Roman" pitchFamily="18" charset="0"/>
              </a:rPr>
              <a:t>Детям дано задание посчитать и выбрать </a:t>
            </a:r>
            <a:r>
              <a:rPr lang="ru-RU" sz="3200" dirty="0">
                <a:solidFill>
                  <a:srgbClr val="0070C0"/>
                </a:solidFill>
                <a:latin typeface="Times New Roman" pitchFamily="18" charset="0"/>
                <a:cs typeface="Times New Roman" pitchFamily="18" charset="0"/>
              </a:rPr>
              <a:t>правильный ответ.</a:t>
            </a:r>
          </a:p>
          <a:p>
            <a:pPr algn="ctr"/>
            <a:endParaRPr lang="ru-RU" sz="2000" dirty="0">
              <a:solidFill>
                <a:srgbClr val="0070C0"/>
              </a:solidFill>
            </a:endParaRP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076" y="4077072"/>
            <a:ext cx="3191882" cy="239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4075855"/>
            <a:ext cx="3139751" cy="235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8433" y="1988840"/>
            <a:ext cx="3312368" cy="1999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333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2576" y="-11359"/>
            <a:ext cx="9144000" cy="6858000"/>
          </a:xfrm>
          <a:prstGeom prst="rect">
            <a:avLst/>
          </a:prstGeom>
          <a:noFill/>
          <a:ln w="9525">
            <a:noFill/>
            <a:miter lim="800000"/>
            <a:headEnd/>
            <a:tailEnd/>
          </a:ln>
          <a:effectLst/>
        </p:spPr>
      </p:pic>
      <p:sp>
        <p:nvSpPr>
          <p:cNvPr id="5" name="Подзаголовок 4"/>
          <p:cNvSpPr>
            <a:spLocks noGrp="1"/>
          </p:cNvSpPr>
          <p:nvPr>
            <p:ph type="subTitle" idx="1"/>
          </p:nvPr>
        </p:nvSpPr>
        <p:spPr>
          <a:xfrm>
            <a:off x="611560" y="476672"/>
            <a:ext cx="8136904" cy="2304256"/>
          </a:xfrm>
        </p:spPr>
        <p:txBody>
          <a:bodyPr>
            <a:normAutofit/>
          </a:bodyPr>
          <a:lstStyle/>
          <a:p>
            <a:r>
              <a:rPr lang="ru-RU" sz="4000" b="1" dirty="0" smtClean="0">
                <a:solidFill>
                  <a:srgbClr val="0070C0"/>
                </a:solidFill>
                <a:latin typeface="Times New Roman" panose="02020603050405020304" pitchFamily="18" charset="0"/>
                <a:cs typeface="Times New Roman" panose="02020603050405020304" pitchFamily="18" charset="0"/>
              </a:rPr>
              <a:t>Игра « Найди тень от предмета»</a:t>
            </a:r>
          </a:p>
          <a:p>
            <a:r>
              <a:rPr lang="ru-RU" dirty="0" smtClean="0">
                <a:solidFill>
                  <a:srgbClr val="0070C0"/>
                </a:solidFill>
                <a:latin typeface="Times New Roman" panose="02020603050405020304" pitchFamily="18" charset="0"/>
                <a:cs typeface="Times New Roman" panose="02020603050405020304" pitchFamily="18" charset="0"/>
              </a:rPr>
              <a:t>Детям предложено три тени из них нужно выбрать нужную.</a:t>
            </a:r>
            <a:endParaRPr lang="ru-RU" dirty="0">
              <a:solidFill>
                <a:srgbClr val="0070C0"/>
              </a:solidFill>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501008"/>
            <a:ext cx="3835805" cy="2876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146" y="3574271"/>
            <a:ext cx="4107430" cy="2730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873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284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251520" y="548681"/>
            <a:ext cx="8640960" cy="576063"/>
          </a:xfrm>
        </p:spPr>
        <p:txBody>
          <a:bodyPr>
            <a:normAutofit fontScale="90000"/>
          </a:bodyPr>
          <a:lstStyle/>
          <a:p>
            <a:pPr lvl="0"/>
            <a:r>
              <a:rPr lang="ru-RU" b="1" dirty="0" smtClean="0">
                <a:solidFill>
                  <a:srgbClr val="0070C0"/>
                </a:solidFill>
              </a:rPr>
              <a:t/>
            </a:r>
            <a:br>
              <a:rPr lang="ru-RU" b="1" dirty="0" smtClean="0">
                <a:solidFill>
                  <a:srgbClr val="0070C0"/>
                </a:solidFill>
              </a:rPr>
            </a:br>
            <a:r>
              <a:rPr lang="ru-RU" b="1" dirty="0" smtClean="0">
                <a:solidFill>
                  <a:srgbClr val="0070C0"/>
                </a:solidFill>
              </a:rPr>
              <a:t/>
            </a:r>
            <a:br>
              <a:rPr lang="ru-RU" b="1" dirty="0" smtClean="0">
                <a:solidFill>
                  <a:srgbClr val="0070C0"/>
                </a:solidFill>
              </a:rPr>
            </a:br>
            <a:r>
              <a:rPr lang="ru-RU" b="1" dirty="0">
                <a:solidFill>
                  <a:srgbClr val="0070C0"/>
                </a:solidFill>
              </a:rPr>
              <a:t/>
            </a:r>
            <a:br>
              <a:rPr lang="ru-RU" b="1" dirty="0">
                <a:solidFill>
                  <a:srgbClr val="0070C0"/>
                </a:solidFill>
              </a:rPr>
            </a:br>
            <a:r>
              <a:rPr lang="ru-RU" b="1" dirty="0" smtClean="0">
                <a:solidFill>
                  <a:srgbClr val="0070C0"/>
                </a:solidFill>
                <a:latin typeface="Times New Roman" panose="02020603050405020304" pitchFamily="18" charset="0"/>
                <a:cs typeface="Times New Roman" panose="02020603050405020304" pitchFamily="18" charset="0"/>
              </a:rPr>
              <a:t>Игра «Найди похожую по цвету». </a:t>
            </a:r>
            <a:r>
              <a:rPr lang="ru-RU" dirty="0">
                <a:solidFill>
                  <a:srgbClr val="0070C0"/>
                </a:solidFill>
                <a:latin typeface="Times New Roman" panose="02020603050405020304" pitchFamily="18" charset="0"/>
                <a:cs typeface="Times New Roman" panose="02020603050405020304" pitchFamily="18" charset="0"/>
              </a:rPr>
              <a:t/>
            </a:r>
            <a:br>
              <a:rPr lang="ru-RU" dirty="0">
                <a:solidFill>
                  <a:srgbClr val="0070C0"/>
                </a:solidFill>
                <a:latin typeface="Times New Roman" panose="02020603050405020304" pitchFamily="18" charset="0"/>
                <a:cs typeface="Times New Roman" panose="02020603050405020304" pitchFamily="18" charset="0"/>
              </a:rPr>
            </a:br>
            <a:r>
              <a:rPr lang="ru-RU" sz="3600" dirty="0" smtClean="0">
                <a:solidFill>
                  <a:srgbClr val="0070C0"/>
                </a:solidFill>
                <a:latin typeface="Times New Roman" panose="02020603050405020304" pitchFamily="18" charset="0"/>
                <a:cs typeface="Times New Roman" panose="02020603050405020304" pitchFamily="18" charset="0"/>
              </a:rPr>
              <a:t>Ребенку предлагается подобрать варежку определенного цвета, такие игры помогают развивать мышление, пространственное восприятие и закрепить название </a:t>
            </a:r>
            <a:r>
              <a:rPr lang="ru-RU" sz="3600" dirty="0">
                <a:solidFill>
                  <a:srgbClr val="0070C0"/>
                </a:solidFill>
                <a:latin typeface="Times New Roman" panose="02020603050405020304" pitchFamily="18" charset="0"/>
                <a:cs typeface="Times New Roman" panose="02020603050405020304" pitchFamily="18" charset="0"/>
              </a:rPr>
              <a:t>цветов.</a:t>
            </a:r>
          </a:p>
        </p:txBody>
      </p:sp>
      <p:pic>
        <p:nvPicPr>
          <p:cNvPr id="9218" name="Рисунок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3933056"/>
            <a:ext cx="3746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176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395536" y="404665"/>
            <a:ext cx="8352928" cy="792088"/>
          </a:xfrm>
        </p:spPr>
        <p:txBody>
          <a:bodyPr>
            <a:normAutofit fontScale="90000"/>
          </a:bodyPr>
          <a:lstStyle/>
          <a:p>
            <a:pPr lvl="0"/>
            <a:r>
              <a:rPr lang="ru-RU" b="1" dirty="0" smtClean="0">
                <a:solidFill>
                  <a:srgbClr val="0070C0"/>
                </a:solidFill>
              </a:rPr>
              <a:t/>
            </a:r>
            <a:br>
              <a:rPr lang="ru-RU" b="1" dirty="0" smtClean="0">
                <a:solidFill>
                  <a:srgbClr val="0070C0"/>
                </a:solidFill>
              </a:rPr>
            </a:br>
            <a:r>
              <a:rPr lang="ru-RU" b="1" dirty="0" smtClean="0">
                <a:solidFill>
                  <a:srgbClr val="0070C0"/>
                </a:solidFill>
              </a:rPr>
              <a:t>Игра </a:t>
            </a:r>
            <a:r>
              <a:rPr lang="ru-RU" b="1" dirty="0">
                <a:solidFill>
                  <a:srgbClr val="0070C0"/>
                </a:solidFill>
              </a:rPr>
              <a:t>«Бусы». </a:t>
            </a:r>
            <a:r>
              <a:rPr lang="ru-RU" b="1" dirty="0" smtClean="0">
                <a:solidFill>
                  <a:srgbClr val="0070C0"/>
                </a:solidFill>
              </a:rPr>
              <a:t/>
            </a:r>
            <a:br>
              <a:rPr lang="ru-RU" b="1" dirty="0" smtClean="0">
                <a:solidFill>
                  <a:srgbClr val="0070C0"/>
                </a:solidFill>
              </a:rPr>
            </a:br>
            <a:r>
              <a:rPr lang="ru-RU" sz="3600" dirty="0" smtClean="0">
                <a:solidFill>
                  <a:srgbClr val="0070C0"/>
                </a:solidFill>
                <a:latin typeface="Times New Roman" panose="02020603050405020304" pitchFamily="18" charset="0"/>
                <a:cs typeface="Times New Roman" panose="02020603050405020304" pitchFamily="18" charset="0"/>
              </a:rPr>
              <a:t>Детям </a:t>
            </a:r>
            <a:r>
              <a:rPr lang="ru-RU" sz="3600" dirty="0">
                <a:solidFill>
                  <a:srgbClr val="0070C0"/>
                </a:solidFill>
                <a:latin typeface="Times New Roman" panose="02020603050405020304" pitchFamily="18" charset="0"/>
                <a:cs typeface="Times New Roman" panose="02020603050405020304" pitchFamily="18" charset="0"/>
              </a:rPr>
              <a:t>нужно подобрать бусы и продолжить ряд.  Игра развивает логическое мышление.</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170" y="4179831"/>
            <a:ext cx="2954710" cy="2216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Рисунок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5796" y="2026109"/>
            <a:ext cx="3672408" cy="214882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580112" y="4174935"/>
            <a:ext cx="2967765" cy="2225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33358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177</Words>
  <Application>Microsoft Office PowerPoint</Application>
  <PresentationFormat>Экран (4:3)</PresentationFormat>
  <Paragraphs>35</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 государственное бюджетное общеобразовательное учреждение Самарской области средняя общеобразовательная школа с. Красный Яр муниципального района Красноярский Самарской области Структурное подразделение «Детский сад «ЯРкий» 446370, Самарская область, муниципальный район Красноярский, с. Красный Яр,  ул. Луговая, д. 21А, тел.: 8(84657) 22200  </vt:lpstr>
      <vt:lpstr>Использование цифровых технологий помогает: </vt:lpstr>
      <vt:lpstr> Основные направления использования ИКТ с детьми с ОВЗ </vt:lpstr>
      <vt:lpstr>Игра «Найди недостающую фигуру» Дети должны вставить нужную фигуру, эта игра помогает развивать память и внимание </vt:lpstr>
      <vt:lpstr> Игра « Больше – меньше»  Сравни количество и вставь нужный знак </vt:lpstr>
      <vt:lpstr> </vt:lpstr>
      <vt:lpstr>Презентация PowerPoint</vt:lpstr>
      <vt:lpstr>   Игра «Найди похожую по цвету».  Ребенку предлагается подобрать варежку определенного цвета, такие игры помогают развивать мышление, пространственное восприятие и закрепить название цветов.</vt:lpstr>
      <vt:lpstr> Игра «Бусы».  Детям нужно подобрать бусы и продолжить ряд.  Игра развивает логическое мышление.</vt:lpstr>
      <vt:lpstr> Игра «Подбери заплатку»  Игра, в которой детям нужно подобрать и вставить определенную фигуру. Эта игра развивает мышление, внимание. </vt:lpstr>
      <vt:lpstr>   Игра  «Мама и детеныш»  Детям предлагается найти каждому детенышу маму. С помощью этой игры закрепляем название животных, понятие большой и маленький. </vt:lpstr>
      <vt:lpstr>  Игра «Посчитай квадратики»  Ребенок должен посчитать квадратики и найти соответствующую цифру, развивают навыки следования инструкциям, и развивает счет. </vt:lpstr>
      <vt:lpstr> </vt:lpstr>
      <vt:lpstr>Выводы</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государственное бюджетное общеобразовательное учреждение Самарской области средняя общеобразовательная школа с. Красный Яр муниципального района Красноярский Самарской области Структурное подразделение «Детский сад «ЯРкий» 446370, Самарская область, муниципальный район Красноярский, с. Красный Яр,  ул. Луговая, д. 21А, тел.: 8(84657) 22200  </dc:title>
  <dc:creator>Елена Дубинина</dc:creator>
  <cp:lastModifiedBy>Елена Дубинина</cp:lastModifiedBy>
  <cp:revision>18</cp:revision>
  <dcterms:created xsi:type="dcterms:W3CDTF">2024-12-03T06:25:26Z</dcterms:created>
  <dcterms:modified xsi:type="dcterms:W3CDTF">2024-12-04T11:28:44Z</dcterms:modified>
</cp:coreProperties>
</file>