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60" r:id="rId4"/>
    <p:sldId id="265" r:id="rId5"/>
    <p:sldId id="264" r:id="rId6"/>
    <p:sldId id="263" r:id="rId7"/>
    <p:sldId id="262" r:id="rId8"/>
    <p:sldId id="266" r:id="rId9"/>
    <p:sldId id="268" r:id="rId10"/>
    <p:sldId id="269" r:id="rId11"/>
    <p:sldId id="270" r:id="rId12"/>
    <p:sldId id="267" r:id="rId13"/>
    <p:sldId id="271" r:id="rId14"/>
    <p:sldId id="272" r:id="rId15"/>
    <p:sldId id="273" r:id="rId16"/>
    <p:sldId id="277" r:id="rId17"/>
    <p:sldId id="276" r:id="rId18"/>
    <p:sldId id="275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56" autoAdjust="0"/>
    <p:restoredTop sz="94660"/>
  </p:normalViewPr>
  <p:slideViewPr>
    <p:cSldViewPr>
      <p:cViewPr varScale="1">
        <p:scale>
          <a:sx n="69" d="100"/>
          <a:sy n="69" d="100"/>
        </p:scale>
        <p:origin x="-150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24E69E8-A494-4BB9-9D25-7D977CCF52A6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CA48144A-59C5-4013-81D8-4E446BBC4794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E69E8-A494-4BB9-9D25-7D977CCF52A6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8144A-59C5-4013-81D8-4E446BBC479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E69E8-A494-4BB9-9D25-7D977CCF52A6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8144A-59C5-4013-81D8-4E446BBC479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24E69E8-A494-4BB9-9D25-7D977CCF52A6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A48144A-59C5-4013-81D8-4E446BBC479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24E69E8-A494-4BB9-9D25-7D977CCF52A6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CA48144A-59C5-4013-81D8-4E446BBC4794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E69E8-A494-4BB9-9D25-7D977CCF52A6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8144A-59C5-4013-81D8-4E446BBC4794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E69E8-A494-4BB9-9D25-7D977CCF52A6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8144A-59C5-4013-81D8-4E446BBC4794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24E69E8-A494-4BB9-9D25-7D977CCF52A6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A48144A-59C5-4013-81D8-4E446BBC479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E69E8-A494-4BB9-9D25-7D977CCF52A6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8144A-59C5-4013-81D8-4E446BBC479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24E69E8-A494-4BB9-9D25-7D977CCF52A6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A48144A-59C5-4013-81D8-4E446BBC4794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24E69E8-A494-4BB9-9D25-7D977CCF52A6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A48144A-59C5-4013-81D8-4E446BBC4794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24E69E8-A494-4BB9-9D25-7D977CCF52A6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A48144A-59C5-4013-81D8-4E446BBC479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png"/><Relationship Id="rId7" Type="http://schemas.openxmlformats.org/officeDocument/2006/relationships/image" Target="../media/image12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10" Type="http://schemas.openxmlformats.org/officeDocument/2006/relationships/image" Target="../media/image9.jpeg"/><Relationship Id="rId4" Type="http://schemas.openxmlformats.org/officeDocument/2006/relationships/image" Target="../media/image17.jpeg"/><Relationship Id="rId9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png"/><Relationship Id="rId7" Type="http://schemas.openxmlformats.org/officeDocument/2006/relationships/image" Target="../media/image12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jpeg"/><Relationship Id="rId11" Type="http://schemas.openxmlformats.org/officeDocument/2006/relationships/image" Target="../media/image4.jpeg"/><Relationship Id="rId5" Type="http://schemas.openxmlformats.org/officeDocument/2006/relationships/image" Target="../media/image18.jpeg"/><Relationship Id="rId10" Type="http://schemas.openxmlformats.org/officeDocument/2006/relationships/image" Target="../media/image13.jpeg"/><Relationship Id="rId4" Type="http://schemas.openxmlformats.org/officeDocument/2006/relationships/image" Target="../media/image17.jpeg"/><Relationship Id="rId9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png"/><Relationship Id="rId7" Type="http://schemas.openxmlformats.org/officeDocument/2006/relationships/image" Target="../media/image12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10" Type="http://schemas.openxmlformats.org/officeDocument/2006/relationships/image" Target="../media/image10.jpeg"/><Relationship Id="rId4" Type="http://schemas.openxmlformats.org/officeDocument/2006/relationships/image" Target="../media/image17.jpeg"/><Relationship Id="rId9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png"/><Relationship Id="rId7" Type="http://schemas.openxmlformats.org/officeDocument/2006/relationships/image" Target="../media/image12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jpeg"/><Relationship Id="rId11" Type="http://schemas.openxmlformats.org/officeDocument/2006/relationships/image" Target="../media/image5.jpeg"/><Relationship Id="rId5" Type="http://schemas.openxmlformats.org/officeDocument/2006/relationships/image" Target="../media/image18.jpeg"/><Relationship Id="rId10" Type="http://schemas.openxmlformats.org/officeDocument/2006/relationships/image" Target="../media/image13.jpeg"/><Relationship Id="rId4" Type="http://schemas.openxmlformats.org/officeDocument/2006/relationships/image" Target="../media/image17.jpeg"/><Relationship Id="rId9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png"/><Relationship Id="rId7" Type="http://schemas.openxmlformats.org/officeDocument/2006/relationships/image" Target="../media/image12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10" Type="http://schemas.openxmlformats.org/officeDocument/2006/relationships/image" Target="../media/image6.jpeg"/><Relationship Id="rId4" Type="http://schemas.openxmlformats.org/officeDocument/2006/relationships/image" Target="../media/image17.jpeg"/><Relationship Id="rId9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Опиши-ка. Ягоды</a:t>
            </a:r>
            <a:endParaRPr lang="ru-RU" dirty="0"/>
          </a:p>
        </p:txBody>
      </p:sp>
      <p:sp>
        <p:nvSpPr>
          <p:cNvPr id="3" name="AutoShape 2" descr="Ягоды | Едопедия вики | Fando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Ягоды | Едопедия вики | Fandom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0" name="Picture 6" descr="Ягоды | Едопедия вики | Fando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4893" y="620688"/>
            <a:ext cx="5575499" cy="3484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4845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898776" cy="5620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Назови форму ягоды</a:t>
            </a:r>
            <a:endParaRPr lang="ru-RU" dirty="0"/>
          </a:p>
        </p:txBody>
      </p:sp>
      <p:sp>
        <p:nvSpPr>
          <p:cNvPr id="3" name="Овал 2"/>
          <p:cNvSpPr/>
          <p:nvPr/>
        </p:nvSpPr>
        <p:spPr>
          <a:xfrm>
            <a:off x="6179613" y="1052736"/>
            <a:ext cx="1324432" cy="1296144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6280596" y="2708920"/>
            <a:ext cx="1208704" cy="18002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6261694" y="4725144"/>
            <a:ext cx="1460732" cy="1872208"/>
          </a:xfrm>
          <a:prstGeom prst="triangle">
            <a:avLst/>
          </a:prstGeom>
          <a:solidFill>
            <a:schemeClr val="accent2">
              <a:lumMod val="20000"/>
              <a:lumOff val="80000"/>
            </a:schemeClr>
          </a:solidFill>
          <a:ln w="762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41" t="24406" r="33428" b="62641"/>
          <a:stretch/>
        </p:blipFill>
        <p:spPr bwMode="auto">
          <a:xfrm>
            <a:off x="4478813" y="116632"/>
            <a:ext cx="1311887" cy="1102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Вишня для детей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58" t="12987" r="20086" b="38824"/>
          <a:stretch/>
        </p:blipFill>
        <p:spPr bwMode="auto">
          <a:xfrm>
            <a:off x="460375" y="1124744"/>
            <a:ext cx="3955358" cy="470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3949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898776" cy="5620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Назови форму ягоды</a:t>
            </a:r>
            <a:endParaRPr lang="ru-RU" dirty="0"/>
          </a:p>
        </p:txBody>
      </p:sp>
      <p:sp>
        <p:nvSpPr>
          <p:cNvPr id="3" name="Овал 2"/>
          <p:cNvSpPr/>
          <p:nvPr/>
        </p:nvSpPr>
        <p:spPr>
          <a:xfrm>
            <a:off x="6179613" y="1052736"/>
            <a:ext cx="1324432" cy="1296144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6280596" y="2708920"/>
            <a:ext cx="1208704" cy="18002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6261694" y="4725144"/>
            <a:ext cx="1460732" cy="1872208"/>
          </a:xfrm>
          <a:prstGeom prst="triangle">
            <a:avLst/>
          </a:prstGeom>
          <a:solidFill>
            <a:schemeClr val="accent2">
              <a:lumMod val="20000"/>
              <a:lumOff val="80000"/>
            </a:schemeClr>
          </a:solidFill>
          <a:ln w="762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41" t="24406" r="33428" b="62641"/>
          <a:stretch/>
        </p:blipFill>
        <p:spPr bwMode="auto">
          <a:xfrm>
            <a:off x="4478813" y="116632"/>
            <a:ext cx="1311887" cy="1102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Ежевика для детей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03" t="19555" r="12311" b="35884"/>
          <a:stretch/>
        </p:blipFill>
        <p:spPr bwMode="auto">
          <a:xfrm>
            <a:off x="312136" y="1953732"/>
            <a:ext cx="5233493" cy="4067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7466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898776" cy="5620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Назови форму ягоды</a:t>
            </a:r>
            <a:endParaRPr lang="ru-RU" dirty="0"/>
          </a:p>
        </p:txBody>
      </p:sp>
      <p:sp>
        <p:nvSpPr>
          <p:cNvPr id="3" name="Овал 2"/>
          <p:cNvSpPr/>
          <p:nvPr/>
        </p:nvSpPr>
        <p:spPr>
          <a:xfrm>
            <a:off x="6179613" y="1052736"/>
            <a:ext cx="1324432" cy="1296144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6280596" y="2708920"/>
            <a:ext cx="1208704" cy="18002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6261694" y="4725144"/>
            <a:ext cx="1460732" cy="1872208"/>
          </a:xfrm>
          <a:prstGeom prst="triangle">
            <a:avLst/>
          </a:prstGeom>
          <a:solidFill>
            <a:schemeClr val="accent2">
              <a:lumMod val="20000"/>
              <a:lumOff val="80000"/>
            </a:schemeClr>
          </a:solidFill>
          <a:ln w="762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41" t="24406" r="33428" b="62641"/>
          <a:stretch/>
        </p:blipFill>
        <p:spPr bwMode="auto">
          <a:xfrm>
            <a:off x="4478813" y="116632"/>
            <a:ext cx="1311887" cy="1102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8" descr="Крыжовник для детей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97" t="16011" r="15238" b="37263"/>
          <a:stretch/>
        </p:blipFill>
        <p:spPr bwMode="auto">
          <a:xfrm>
            <a:off x="494266" y="1589405"/>
            <a:ext cx="4797813" cy="4265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724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2074"/>
          </a:xfrm>
        </p:spPr>
        <p:txBody>
          <a:bodyPr/>
          <a:lstStyle/>
          <a:p>
            <a:r>
              <a:rPr lang="ru-RU" dirty="0" smtClean="0"/>
              <a:t>Где </a:t>
            </a:r>
            <a:r>
              <a:rPr lang="ru-RU" dirty="0" smtClean="0"/>
              <a:t>растут </a:t>
            </a:r>
            <a:r>
              <a:rPr lang="ru-RU" dirty="0" smtClean="0"/>
              <a:t>ягоды?</a:t>
            </a:r>
            <a:endParaRPr lang="ru-RU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 rotWithShape="1">
          <a:blip r:embed="rId2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1" t="73922" r="60161" b="-1"/>
          <a:stretch/>
        </p:blipFill>
        <p:spPr bwMode="auto">
          <a:xfrm>
            <a:off x="221254" y="1772816"/>
            <a:ext cx="3800536" cy="2209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 rotWithShape="1">
          <a:blip r:embed="rId2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780" b="63101"/>
          <a:stretch/>
        </p:blipFill>
        <p:spPr bwMode="auto">
          <a:xfrm>
            <a:off x="5148064" y="1632146"/>
            <a:ext cx="3266514" cy="2708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2" name="Picture 4"/>
          <p:cNvPicPr>
            <a:picLocks noChangeAspect="1" noChangeArrowheads="1"/>
          </p:cNvPicPr>
          <p:nvPr/>
        </p:nvPicPr>
        <p:blipFill rotWithShape="1">
          <a:blip r:embed="rId3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13" r="65119" b="12164"/>
          <a:stretch/>
        </p:blipFill>
        <p:spPr bwMode="auto">
          <a:xfrm>
            <a:off x="2699792" y="4339070"/>
            <a:ext cx="3368449" cy="22582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Дом контурный рисунок (23 фото) » Рисунки для срисовки и не только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6997" y="116632"/>
            <a:ext cx="1279717" cy="1337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 rotWithShape="1">
          <a:blip r:embed="rId3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13" r="65119" b="12164"/>
          <a:stretch/>
        </p:blipFill>
        <p:spPr bwMode="auto">
          <a:xfrm>
            <a:off x="2699791" y="4339070"/>
            <a:ext cx="3368449" cy="22582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56874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9006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Что можно приготовить  из ягод?</a:t>
            </a:r>
            <a:endParaRPr lang="ru-RU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 rotWithShape="1">
          <a:blip r:embed="rId2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71" t="68346" r="42868" b="6682"/>
          <a:stretch/>
        </p:blipFill>
        <p:spPr bwMode="auto">
          <a:xfrm>
            <a:off x="1488940" y="1412776"/>
            <a:ext cx="6323420" cy="24149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 rotWithShape="1">
          <a:blip r:embed="rId2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406" t="71128" r="1930" b="2410"/>
          <a:stretch/>
        </p:blipFill>
        <p:spPr bwMode="auto">
          <a:xfrm>
            <a:off x="2123728" y="4077072"/>
            <a:ext cx="4824536" cy="2383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AutoShape 5" descr="кастрюля из нержавеющей стали для приготовления пищи цветовой вектор PNG ,  горшок клипарт, Горшок, нержавеющий PNG картинки и пнг рисунок для  бесплатной загрузк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7" descr="кастрюля из нержавеющей стали для приготовления пищи цветовой вектор PNG ,  горшок клипарт, Горшок, нержавеющий PNG картинки и пнг рисунок для  бесплатной загрузки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8441" name="Picture 9" descr="кастрюля из нержавеющей стали для приготовления пищи цветовой вектор PNG ,  горшок клипарт, Горшок, нержавеющий PNG картинки и пнг рисунок для  бесплатной загрузки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03" t="24447" r="3569" b="18527"/>
          <a:stretch/>
        </p:blipFill>
        <p:spPr bwMode="auto">
          <a:xfrm>
            <a:off x="7235279" y="138067"/>
            <a:ext cx="1531021" cy="987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3522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Палитра краски: векторные изображения и иллюстрации, которые можно скачать  бесплатно | Freepik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904" t="7921" r="20688" b="14507"/>
          <a:stretch/>
        </p:blipFill>
        <p:spPr bwMode="auto">
          <a:xfrm>
            <a:off x="5042151" y="172454"/>
            <a:ext cx="1003489" cy="1332735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лако 5"/>
          <p:cNvSpPr/>
          <p:nvPr/>
        </p:nvSpPr>
        <p:spPr>
          <a:xfrm>
            <a:off x="7020272" y="172663"/>
            <a:ext cx="1296144" cy="1152128"/>
          </a:xfrm>
          <a:prstGeom prst="cloud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458" name="Рисунок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41" t="24406" r="33428" b="62641"/>
          <a:stretch/>
        </p:blipFill>
        <p:spPr bwMode="auto">
          <a:xfrm>
            <a:off x="5042151" y="1661453"/>
            <a:ext cx="1311887" cy="1102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4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41" b="29033"/>
          <a:stretch/>
        </p:blipFill>
        <p:spPr bwMode="auto">
          <a:xfrm>
            <a:off x="5043462" y="2848903"/>
            <a:ext cx="1473382" cy="1285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0" name="Picture 4" descr="Сахар рафинад 40 штх400 г купить в Казани по договорной цене от компании ИП  &quot;Хабибуллин Т.Н.&quot;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3548" y="2865449"/>
            <a:ext cx="1267727" cy="1052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2" name="Picture 6" descr="Дом контурный рисунок (23 фото) » Рисунки для срисовки и не только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3786" y="4147006"/>
            <a:ext cx="1050252" cy="1097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 rotWithShape="1">
          <a:blip r:embed="rId7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780" b="63101"/>
          <a:stretch/>
        </p:blipFill>
        <p:spPr bwMode="auto">
          <a:xfrm>
            <a:off x="7297059" y="4163936"/>
            <a:ext cx="941798" cy="877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9" descr="кастрюля из нержавеющей стали для приготовления пищи цветовой вектор PNG ,  горшок клипарт, Горшок, нержавеющий PNG картинки и пнг рисунок для  бесплатной загрузки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03" t="24447" r="3569" b="18527"/>
          <a:stretch/>
        </p:blipFill>
        <p:spPr bwMode="auto">
          <a:xfrm>
            <a:off x="5063401" y="5415289"/>
            <a:ext cx="1531021" cy="987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3" name="Picture 7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839" t="39379" r="27602" b="24578"/>
          <a:stretch/>
        </p:blipFill>
        <p:spPr bwMode="auto">
          <a:xfrm>
            <a:off x="7101680" y="5415289"/>
            <a:ext cx="1620036" cy="1191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5" name="Прямая со стрелкой 14"/>
          <p:cNvCxnSpPr/>
          <p:nvPr/>
        </p:nvCxnSpPr>
        <p:spPr>
          <a:xfrm flipV="1">
            <a:off x="3834958" y="684308"/>
            <a:ext cx="999474" cy="27392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3834958" y="2284462"/>
            <a:ext cx="855458" cy="11390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V="1">
            <a:off x="3834958" y="3342396"/>
            <a:ext cx="855458" cy="811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3834958" y="3423552"/>
            <a:ext cx="999474" cy="11792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3834958" y="3423552"/>
            <a:ext cx="999474" cy="24352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6228184" y="748727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stCxn id="19458" idx="3"/>
          </p:cNvCxnSpPr>
          <p:nvPr/>
        </p:nvCxnSpPr>
        <p:spPr>
          <a:xfrm flipV="1">
            <a:off x="6354038" y="2212876"/>
            <a:ext cx="666234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stCxn id="10" idx="3"/>
          </p:cNvCxnSpPr>
          <p:nvPr/>
        </p:nvCxnSpPr>
        <p:spPr>
          <a:xfrm>
            <a:off x="6516844" y="3491417"/>
            <a:ext cx="50342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6480212" y="4696001"/>
            <a:ext cx="54006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>
            <a:stCxn id="14" idx="3"/>
          </p:cNvCxnSpPr>
          <p:nvPr/>
        </p:nvCxnSpPr>
        <p:spPr>
          <a:xfrm>
            <a:off x="6594422" y="5908963"/>
            <a:ext cx="425850" cy="142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Заголовок 38"/>
          <p:cNvSpPr>
            <a:spLocks noGrp="1"/>
          </p:cNvSpPr>
          <p:nvPr>
            <p:ph type="title"/>
          </p:nvPr>
        </p:nvSpPr>
        <p:spPr>
          <a:xfrm>
            <a:off x="457200" y="274638"/>
            <a:ext cx="2818656" cy="564183"/>
          </a:xfrm>
        </p:spPr>
        <p:txBody>
          <a:bodyPr/>
          <a:lstStyle/>
          <a:p>
            <a:r>
              <a:rPr lang="ru-RU" dirty="0" smtClean="0"/>
              <a:t>Опиши </a:t>
            </a:r>
            <a:r>
              <a:rPr lang="ru-RU" dirty="0" smtClean="0"/>
              <a:t>ягоду</a:t>
            </a:r>
            <a:endParaRPr lang="ru-RU" dirty="0"/>
          </a:p>
        </p:txBody>
      </p:sp>
      <p:pic>
        <p:nvPicPr>
          <p:cNvPr id="28" name="Picture 2" descr="Клубника для детей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29" t="19763" r="15666" b="37830"/>
          <a:stretch/>
        </p:blipFill>
        <p:spPr bwMode="auto">
          <a:xfrm>
            <a:off x="407190" y="1948554"/>
            <a:ext cx="3277499" cy="3076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Равнобедренный треугольник 1"/>
          <p:cNvSpPr/>
          <p:nvPr/>
        </p:nvSpPr>
        <p:spPr>
          <a:xfrm>
            <a:off x="7297059" y="1661453"/>
            <a:ext cx="1060704" cy="914400"/>
          </a:xfrm>
          <a:prstGeom prst="triangl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045939" y="3033161"/>
            <a:ext cx="93647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?</a:t>
            </a:r>
            <a:endParaRPr lang="ru-RU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87536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Палитра краски: векторные изображения и иллюстрации, которые можно скачать  бесплатно | Freepik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904" t="7921" r="20688" b="14507"/>
          <a:stretch/>
        </p:blipFill>
        <p:spPr bwMode="auto">
          <a:xfrm>
            <a:off x="5042151" y="172454"/>
            <a:ext cx="1003489" cy="1332735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лако 5"/>
          <p:cNvSpPr/>
          <p:nvPr/>
        </p:nvSpPr>
        <p:spPr>
          <a:xfrm>
            <a:off x="7020272" y="172663"/>
            <a:ext cx="1296144" cy="1152128"/>
          </a:xfrm>
          <a:prstGeom prst="cloud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458" name="Рисунок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41" t="24406" r="33428" b="62641"/>
          <a:stretch/>
        </p:blipFill>
        <p:spPr bwMode="auto">
          <a:xfrm>
            <a:off x="5042151" y="1661453"/>
            <a:ext cx="1311887" cy="1102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Овал 6"/>
          <p:cNvSpPr/>
          <p:nvPr/>
        </p:nvSpPr>
        <p:spPr>
          <a:xfrm>
            <a:off x="7312457" y="1652503"/>
            <a:ext cx="1029908" cy="1102847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762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4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41" b="29033"/>
          <a:stretch/>
        </p:blipFill>
        <p:spPr bwMode="auto">
          <a:xfrm>
            <a:off x="5043462" y="2848903"/>
            <a:ext cx="1473382" cy="1285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0" name="Picture 4" descr="Сахар рафинад 40 штх400 г купить в Казани по договорной цене от компании ИП  &quot;Хабибуллин Т.Н.&quot;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3548" y="2865449"/>
            <a:ext cx="1267727" cy="1052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2" name="Picture 6" descr="Дом контурный рисунок (23 фото) » Рисунки для срисовки и не только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3786" y="4147006"/>
            <a:ext cx="1050252" cy="1097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 rotWithShape="1">
          <a:blip r:embed="rId7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780" b="63101"/>
          <a:stretch/>
        </p:blipFill>
        <p:spPr bwMode="auto">
          <a:xfrm>
            <a:off x="7031409" y="4146902"/>
            <a:ext cx="941798" cy="877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9" descr="кастрюля из нержавеющей стали для приготовления пищи цветовой вектор PNG ,  горшок клипарт, Горшок, нержавеющий PNG картинки и пнг рисунок для  бесплатной загрузки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03" t="24447" r="3569" b="18527"/>
          <a:stretch/>
        </p:blipFill>
        <p:spPr bwMode="auto">
          <a:xfrm>
            <a:off x="5063401" y="5415289"/>
            <a:ext cx="1531021" cy="987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3" name="Picture 7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839" t="39379" r="27602" b="24578"/>
          <a:stretch/>
        </p:blipFill>
        <p:spPr bwMode="auto">
          <a:xfrm>
            <a:off x="7101680" y="5415289"/>
            <a:ext cx="1620036" cy="1191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5" name="Прямая со стрелкой 14"/>
          <p:cNvCxnSpPr/>
          <p:nvPr/>
        </p:nvCxnSpPr>
        <p:spPr>
          <a:xfrm flipV="1">
            <a:off x="3834958" y="684308"/>
            <a:ext cx="999474" cy="27392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3834958" y="2284462"/>
            <a:ext cx="855458" cy="11390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V="1">
            <a:off x="3834958" y="3342396"/>
            <a:ext cx="855458" cy="811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3834958" y="3423552"/>
            <a:ext cx="999474" cy="11792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3834958" y="3423552"/>
            <a:ext cx="999474" cy="24352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6228184" y="748727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stCxn id="19458" idx="3"/>
          </p:cNvCxnSpPr>
          <p:nvPr/>
        </p:nvCxnSpPr>
        <p:spPr>
          <a:xfrm flipV="1">
            <a:off x="6354038" y="2212876"/>
            <a:ext cx="666234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stCxn id="10" idx="3"/>
          </p:cNvCxnSpPr>
          <p:nvPr/>
        </p:nvCxnSpPr>
        <p:spPr>
          <a:xfrm>
            <a:off x="6516844" y="3491417"/>
            <a:ext cx="50342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6480212" y="4696001"/>
            <a:ext cx="54006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>
            <a:stCxn id="14" idx="3"/>
          </p:cNvCxnSpPr>
          <p:nvPr/>
        </p:nvCxnSpPr>
        <p:spPr>
          <a:xfrm>
            <a:off x="6594422" y="5908963"/>
            <a:ext cx="425850" cy="142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Заголовок 38"/>
          <p:cNvSpPr>
            <a:spLocks noGrp="1"/>
          </p:cNvSpPr>
          <p:nvPr>
            <p:ph type="title"/>
          </p:nvPr>
        </p:nvSpPr>
        <p:spPr>
          <a:xfrm>
            <a:off x="457200" y="274638"/>
            <a:ext cx="2818656" cy="564183"/>
          </a:xfrm>
        </p:spPr>
        <p:txBody>
          <a:bodyPr/>
          <a:lstStyle/>
          <a:p>
            <a:r>
              <a:rPr lang="ru-RU" dirty="0" smtClean="0"/>
              <a:t>Опиши ягоду</a:t>
            </a:r>
            <a:endParaRPr lang="ru-RU" dirty="0"/>
          </a:p>
        </p:txBody>
      </p:sp>
      <p:pic>
        <p:nvPicPr>
          <p:cNvPr id="26" name="Picture 4"/>
          <p:cNvPicPr>
            <a:picLocks noChangeAspect="1" noChangeArrowheads="1"/>
          </p:cNvPicPr>
          <p:nvPr/>
        </p:nvPicPr>
        <p:blipFill rotWithShape="1">
          <a:blip r:embed="rId10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13" r="65119" b="12164"/>
          <a:stretch/>
        </p:blipFill>
        <p:spPr bwMode="auto">
          <a:xfrm>
            <a:off x="7973207" y="4147006"/>
            <a:ext cx="1207148" cy="8092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4" descr="Малина для детей"/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19" t="21270" r="19869" b="36438"/>
          <a:stretch/>
        </p:blipFill>
        <p:spPr bwMode="auto">
          <a:xfrm>
            <a:off x="179635" y="1671174"/>
            <a:ext cx="3640159" cy="3640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Прямоугольник 27"/>
          <p:cNvSpPr/>
          <p:nvPr/>
        </p:nvSpPr>
        <p:spPr>
          <a:xfrm>
            <a:off x="2045939" y="3033161"/>
            <a:ext cx="93647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?</a:t>
            </a:r>
            <a:endParaRPr lang="ru-RU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9908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Палитра краски: векторные изображения и иллюстрации, которые можно скачать  бесплатно | Freepik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904" t="7921" r="20688" b="14507"/>
          <a:stretch/>
        </p:blipFill>
        <p:spPr bwMode="auto">
          <a:xfrm>
            <a:off x="5042151" y="172454"/>
            <a:ext cx="1003489" cy="1332735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лако 5"/>
          <p:cNvSpPr/>
          <p:nvPr/>
        </p:nvSpPr>
        <p:spPr>
          <a:xfrm>
            <a:off x="7020272" y="172663"/>
            <a:ext cx="1296144" cy="1152128"/>
          </a:xfrm>
          <a:prstGeom prst="cloud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458" name="Рисунок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41" t="24406" r="33428" b="62641"/>
          <a:stretch/>
        </p:blipFill>
        <p:spPr bwMode="auto">
          <a:xfrm>
            <a:off x="5063401" y="1544680"/>
            <a:ext cx="1311887" cy="1102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Овал 6"/>
          <p:cNvSpPr/>
          <p:nvPr/>
        </p:nvSpPr>
        <p:spPr>
          <a:xfrm>
            <a:off x="7184762" y="1521966"/>
            <a:ext cx="1063289" cy="1102847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762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4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41" b="29033"/>
          <a:stretch/>
        </p:blipFill>
        <p:spPr bwMode="auto">
          <a:xfrm>
            <a:off x="5043462" y="2848903"/>
            <a:ext cx="1473382" cy="1285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0" name="Picture 4" descr="Сахар рафинад 40 штх400 г купить в Казани по договорной цене от компании ИП  &quot;Хабибуллин Т.Н.&quot;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704" y="2865449"/>
            <a:ext cx="1267727" cy="1052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2" name="Picture 6" descr="Дом контурный рисунок (23 фото) » Рисунки для срисовки и не только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3786" y="4147006"/>
            <a:ext cx="1050252" cy="1097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 rotWithShape="1">
          <a:blip r:embed="rId7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780" b="63101"/>
          <a:stretch/>
        </p:blipFill>
        <p:spPr bwMode="auto">
          <a:xfrm>
            <a:off x="7440799" y="4163936"/>
            <a:ext cx="941798" cy="877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9" descr="кастрюля из нержавеющей стали для приготовления пищи цветовой вектор PNG ,  горшок клипарт, Горшок, нержавеющий PNG картинки и пнг рисунок для  бесплатной загрузки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03" t="24447" r="3569" b="18527"/>
          <a:stretch/>
        </p:blipFill>
        <p:spPr bwMode="auto">
          <a:xfrm>
            <a:off x="5063401" y="5415289"/>
            <a:ext cx="1531021" cy="987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3" name="Picture 7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839" t="39379" r="27602" b="24578"/>
          <a:stretch/>
        </p:blipFill>
        <p:spPr bwMode="auto">
          <a:xfrm>
            <a:off x="7101680" y="5415289"/>
            <a:ext cx="1620036" cy="1191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5" name="Прямая со стрелкой 14"/>
          <p:cNvCxnSpPr/>
          <p:nvPr/>
        </p:nvCxnSpPr>
        <p:spPr>
          <a:xfrm flipV="1">
            <a:off x="3834958" y="684308"/>
            <a:ext cx="999474" cy="27392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3834958" y="2284462"/>
            <a:ext cx="855458" cy="11390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V="1">
            <a:off x="3834958" y="3342396"/>
            <a:ext cx="855458" cy="811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3834958" y="3423552"/>
            <a:ext cx="999474" cy="11792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3834958" y="3423552"/>
            <a:ext cx="999474" cy="24352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6228184" y="748727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stCxn id="19458" idx="3"/>
          </p:cNvCxnSpPr>
          <p:nvPr/>
        </p:nvCxnSpPr>
        <p:spPr>
          <a:xfrm flipV="1">
            <a:off x="6375288" y="2096103"/>
            <a:ext cx="666234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stCxn id="10" idx="3"/>
          </p:cNvCxnSpPr>
          <p:nvPr/>
        </p:nvCxnSpPr>
        <p:spPr>
          <a:xfrm>
            <a:off x="6516844" y="3491417"/>
            <a:ext cx="50342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6480212" y="4696001"/>
            <a:ext cx="54006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>
            <a:stCxn id="14" idx="3"/>
          </p:cNvCxnSpPr>
          <p:nvPr/>
        </p:nvCxnSpPr>
        <p:spPr>
          <a:xfrm>
            <a:off x="6594422" y="5908963"/>
            <a:ext cx="425850" cy="142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Заголовок 38"/>
          <p:cNvSpPr>
            <a:spLocks noGrp="1"/>
          </p:cNvSpPr>
          <p:nvPr>
            <p:ph type="title"/>
          </p:nvPr>
        </p:nvSpPr>
        <p:spPr>
          <a:xfrm>
            <a:off x="457200" y="274638"/>
            <a:ext cx="2818656" cy="564183"/>
          </a:xfrm>
        </p:spPr>
        <p:txBody>
          <a:bodyPr/>
          <a:lstStyle/>
          <a:p>
            <a:r>
              <a:rPr lang="ru-RU" dirty="0" smtClean="0"/>
              <a:t>Опиши ягоду</a:t>
            </a:r>
            <a:endParaRPr lang="ru-RU" dirty="0"/>
          </a:p>
        </p:txBody>
      </p:sp>
      <p:pic>
        <p:nvPicPr>
          <p:cNvPr id="24" name="Picture 2" descr="Вишня для детей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58" t="12987" r="20086" b="38824"/>
          <a:stretch/>
        </p:blipFill>
        <p:spPr bwMode="auto">
          <a:xfrm>
            <a:off x="661545" y="942318"/>
            <a:ext cx="3173413" cy="3770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Прямоугольник 27"/>
          <p:cNvSpPr/>
          <p:nvPr/>
        </p:nvSpPr>
        <p:spPr>
          <a:xfrm>
            <a:off x="2045939" y="3033161"/>
            <a:ext cx="93647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?</a:t>
            </a:r>
            <a:endParaRPr lang="ru-RU" sz="9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77368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Палитра краски: векторные изображения и иллюстрации, которые можно скачать  бесплатно | Freepik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904" t="7921" r="20688" b="14507"/>
          <a:stretch/>
        </p:blipFill>
        <p:spPr bwMode="auto">
          <a:xfrm>
            <a:off x="5042151" y="172454"/>
            <a:ext cx="1003489" cy="1332735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лако 5"/>
          <p:cNvSpPr/>
          <p:nvPr/>
        </p:nvSpPr>
        <p:spPr>
          <a:xfrm>
            <a:off x="7020272" y="172663"/>
            <a:ext cx="1296144" cy="1152128"/>
          </a:xfrm>
          <a:prstGeom prst="cloud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458" name="Рисунок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41" t="24406" r="33428" b="62641"/>
          <a:stretch/>
        </p:blipFill>
        <p:spPr bwMode="auto">
          <a:xfrm>
            <a:off x="4988377" y="1646060"/>
            <a:ext cx="1311887" cy="1102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Овал 6"/>
          <p:cNvSpPr/>
          <p:nvPr/>
        </p:nvSpPr>
        <p:spPr>
          <a:xfrm>
            <a:off x="7181118" y="1532363"/>
            <a:ext cx="991281" cy="1102847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762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4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41" b="29033"/>
          <a:stretch/>
        </p:blipFill>
        <p:spPr bwMode="auto">
          <a:xfrm>
            <a:off x="5043462" y="2848903"/>
            <a:ext cx="1473382" cy="1285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0" name="Picture 4" descr="Сахар рафинад 40 штх400 г купить в Казани по договорной цене от компании ИП  &quot;Хабибуллин Т.Н.&quot;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3548" y="2865449"/>
            <a:ext cx="1267727" cy="1052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2" name="Picture 6" descr="Дом контурный рисунок (23 фото) » Рисунки для срисовки и не только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3786" y="4147006"/>
            <a:ext cx="1050252" cy="1097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 rotWithShape="1">
          <a:blip r:embed="rId7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780" b="63101"/>
          <a:stretch/>
        </p:blipFill>
        <p:spPr bwMode="auto">
          <a:xfrm>
            <a:off x="7031409" y="4146902"/>
            <a:ext cx="941798" cy="877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9" descr="кастрюля из нержавеющей стали для приготовления пищи цветовой вектор PNG ,  горшок клипарт, Горшок, нержавеющий PNG картинки и пнг рисунок для  бесплатной загрузки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03" t="24447" r="3569" b="18527"/>
          <a:stretch/>
        </p:blipFill>
        <p:spPr bwMode="auto">
          <a:xfrm>
            <a:off x="5063401" y="5415289"/>
            <a:ext cx="1531021" cy="987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3" name="Picture 7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839" t="39379" r="27602" b="24578"/>
          <a:stretch/>
        </p:blipFill>
        <p:spPr bwMode="auto">
          <a:xfrm>
            <a:off x="7101680" y="5415289"/>
            <a:ext cx="1620036" cy="1191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5" name="Прямая со стрелкой 14"/>
          <p:cNvCxnSpPr/>
          <p:nvPr/>
        </p:nvCxnSpPr>
        <p:spPr>
          <a:xfrm flipV="1">
            <a:off x="3834958" y="684308"/>
            <a:ext cx="999474" cy="27392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3834958" y="2284462"/>
            <a:ext cx="855458" cy="11390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V="1">
            <a:off x="3834958" y="3342396"/>
            <a:ext cx="855458" cy="811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3834958" y="3423552"/>
            <a:ext cx="999474" cy="11792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3834958" y="3423552"/>
            <a:ext cx="999474" cy="24352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6228184" y="748727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stCxn id="19458" idx="3"/>
          </p:cNvCxnSpPr>
          <p:nvPr/>
        </p:nvCxnSpPr>
        <p:spPr>
          <a:xfrm flipV="1">
            <a:off x="6300264" y="2197483"/>
            <a:ext cx="666234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stCxn id="10" idx="3"/>
          </p:cNvCxnSpPr>
          <p:nvPr/>
        </p:nvCxnSpPr>
        <p:spPr>
          <a:xfrm>
            <a:off x="6516844" y="3491417"/>
            <a:ext cx="50342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6480212" y="4696001"/>
            <a:ext cx="54006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>
            <a:stCxn id="14" idx="3"/>
          </p:cNvCxnSpPr>
          <p:nvPr/>
        </p:nvCxnSpPr>
        <p:spPr>
          <a:xfrm>
            <a:off x="6594422" y="5908963"/>
            <a:ext cx="425850" cy="142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Заголовок 38"/>
          <p:cNvSpPr>
            <a:spLocks noGrp="1"/>
          </p:cNvSpPr>
          <p:nvPr>
            <p:ph type="title"/>
          </p:nvPr>
        </p:nvSpPr>
        <p:spPr>
          <a:xfrm>
            <a:off x="457200" y="274638"/>
            <a:ext cx="2818656" cy="564183"/>
          </a:xfrm>
        </p:spPr>
        <p:txBody>
          <a:bodyPr/>
          <a:lstStyle/>
          <a:p>
            <a:r>
              <a:rPr lang="ru-RU" dirty="0" smtClean="0"/>
              <a:t>Опиши ягоду</a:t>
            </a:r>
            <a:endParaRPr lang="ru-RU" dirty="0"/>
          </a:p>
        </p:txBody>
      </p:sp>
      <p:pic>
        <p:nvPicPr>
          <p:cNvPr id="26" name="Picture 4"/>
          <p:cNvPicPr>
            <a:picLocks noChangeAspect="1" noChangeArrowheads="1"/>
          </p:cNvPicPr>
          <p:nvPr/>
        </p:nvPicPr>
        <p:blipFill rotWithShape="1">
          <a:blip r:embed="rId10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13" r="65119" b="12164"/>
          <a:stretch/>
        </p:blipFill>
        <p:spPr bwMode="auto">
          <a:xfrm>
            <a:off x="7973207" y="4147006"/>
            <a:ext cx="1207148" cy="8092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6" descr="Ежевика для детей"/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03" t="19555" r="12311" b="35884"/>
          <a:stretch/>
        </p:blipFill>
        <p:spPr bwMode="auto">
          <a:xfrm>
            <a:off x="287876" y="2319277"/>
            <a:ext cx="3438351" cy="2899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625188" y="2875103"/>
            <a:ext cx="936475" cy="156966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ru-RU" sz="9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840276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Палитра краски: векторные изображения и иллюстрации, которые можно скачать  бесплатно | Freepik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904" t="7921" r="20688" b="14507"/>
          <a:stretch/>
        </p:blipFill>
        <p:spPr bwMode="auto">
          <a:xfrm>
            <a:off x="5042151" y="172454"/>
            <a:ext cx="1003489" cy="1332735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лако 5"/>
          <p:cNvSpPr/>
          <p:nvPr/>
        </p:nvSpPr>
        <p:spPr>
          <a:xfrm>
            <a:off x="7020272" y="172663"/>
            <a:ext cx="1296144" cy="1152128"/>
          </a:xfrm>
          <a:prstGeom prst="cloud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458" name="Рисунок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41" t="24406" r="33428" b="62641"/>
          <a:stretch/>
        </p:blipFill>
        <p:spPr bwMode="auto">
          <a:xfrm>
            <a:off x="5042151" y="1661453"/>
            <a:ext cx="1311887" cy="1102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Овал 6"/>
          <p:cNvSpPr/>
          <p:nvPr/>
        </p:nvSpPr>
        <p:spPr>
          <a:xfrm>
            <a:off x="7101680" y="1682923"/>
            <a:ext cx="1045171" cy="1102847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762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4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41" b="29033"/>
          <a:stretch/>
        </p:blipFill>
        <p:spPr bwMode="auto">
          <a:xfrm>
            <a:off x="5043462" y="2848903"/>
            <a:ext cx="1473382" cy="1285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0" name="Picture 4" descr="Сахар рафинад 40 штх400 г купить в Казани по договорной цене от компании ИП  &quot;Хабибуллин Т.Н.&quot;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1331" y="2865449"/>
            <a:ext cx="1267727" cy="1052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2" name="Picture 6" descr="Дом контурный рисунок (23 фото) » Рисунки для срисовки и не только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6836" y="4163869"/>
            <a:ext cx="1050252" cy="1097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 rotWithShape="1">
          <a:blip r:embed="rId7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780" b="63101"/>
          <a:stretch/>
        </p:blipFill>
        <p:spPr bwMode="auto">
          <a:xfrm>
            <a:off x="7101680" y="4132301"/>
            <a:ext cx="1115442" cy="1039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9" descr="кастрюля из нержавеющей стали для приготовления пищи цветовой вектор PNG ,  горшок клипарт, Горшок, нержавеющий PNG картинки и пнг рисунок для  бесплатной загрузки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03" t="24447" r="3569" b="18527"/>
          <a:stretch/>
        </p:blipFill>
        <p:spPr bwMode="auto">
          <a:xfrm>
            <a:off x="5063401" y="5415289"/>
            <a:ext cx="1531021" cy="987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3" name="Picture 7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839" t="39379" r="27602" b="24578"/>
          <a:stretch/>
        </p:blipFill>
        <p:spPr bwMode="auto">
          <a:xfrm>
            <a:off x="7101680" y="5415289"/>
            <a:ext cx="1620036" cy="1191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5" name="Прямая со стрелкой 14"/>
          <p:cNvCxnSpPr/>
          <p:nvPr/>
        </p:nvCxnSpPr>
        <p:spPr>
          <a:xfrm flipV="1">
            <a:off x="3834958" y="684308"/>
            <a:ext cx="999474" cy="27392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3834958" y="2284462"/>
            <a:ext cx="855458" cy="11390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V="1">
            <a:off x="3834958" y="3342396"/>
            <a:ext cx="855458" cy="811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3834958" y="3423552"/>
            <a:ext cx="999474" cy="11792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3834958" y="3423552"/>
            <a:ext cx="999474" cy="24352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6228184" y="748727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stCxn id="19458" idx="3"/>
          </p:cNvCxnSpPr>
          <p:nvPr/>
        </p:nvCxnSpPr>
        <p:spPr>
          <a:xfrm flipV="1">
            <a:off x="6354038" y="2212876"/>
            <a:ext cx="666234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stCxn id="10" idx="3"/>
          </p:cNvCxnSpPr>
          <p:nvPr/>
        </p:nvCxnSpPr>
        <p:spPr>
          <a:xfrm>
            <a:off x="6516844" y="3491417"/>
            <a:ext cx="50342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6480212" y="4696001"/>
            <a:ext cx="54006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>
            <a:stCxn id="14" idx="3"/>
          </p:cNvCxnSpPr>
          <p:nvPr/>
        </p:nvCxnSpPr>
        <p:spPr>
          <a:xfrm>
            <a:off x="6594422" y="5908963"/>
            <a:ext cx="425850" cy="142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Заголовок 38"/>
          <p:cNvSpPr>
            <a:spLocks noGrp="1"/>
          </p:cNvSpPr>
          <p:nvPr>
            <p:ph type="title"/>
          </p:nvPr>
        </p:nvSpPr>
        <p:spPr>
          <a:xfrm>
            <a:off x="457200" y="274638"/>
            <a:ext cx="2818656" cy="564183"/>
          </a:xfrm>
        </p:spPr>
        <p:txBody>
          <a:bodyPr/>
          <a:lstStyle/>
          <a:p>
            <a:r>
              <a:rPr lang="ru-RU" dirty="0" smtClean="0"/>
              <a:t>Опиши </a:t>
            </a:r>
            <a:r>
              <a:rPr lang="ru-RU" dirty="0" smtClean="0"/>
              <a:t>ягоду</a:t>
            </a:r>
            <a:endParaRPr lang="ru-RU" dirty="0"/>
          </a:p>
        </p:txBody>
      </p:sp>
      <p:pic>
        <p:nvPicPr>
          <p:cNvPr id="24" name="Picture 8" descr="Крыжовник для детей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97" t="16011" r="15238" b="37263"/>
          <a:stretch/>
        </p:blipFill>
        <p:spPr bwMode="auto">
          <a:xfrm>
            <a:off x="211334" y="1954120"/>
            <a:ext cx="3621599" cy="3220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699792" y="2594209"/>
            <a:ext cx="936475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9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730159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2674640" cy="634082"/>
          </a:xfrm>
        </p:spPr>
        <p:txBody>
          <a:bodyPr/>
          <a:lstStyle/>
          <a:p>
            <a:r>
              <a:rPr lang="ru-RU" smtClean="0"/>
              <a:t>Назови </a:t>
            </a:r>
            <a:r>
              <a:rPr lang="ru-RU" smtClean="0"/>
              <a:t>ягоду</a:t>
            </a:r>
            <a:endParaRPr lang="ru-RU" dirty="0"/>
          </a:p>
        </p:txBody>
      </p:sp>
      <p:sp>
        <p:nvSpPr>
          <p:cNvPr id="10" name="AutoShape 2" descr="груша картинки для детей нарисованные карандашом: 2 тыс изображений найдено  в Яндекс Картинках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8047734" y="140982"/>
            <a:ext cx="72007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9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?</a:t>
            </a:r>
          </a:p>
        </p:txBody>
      </p:sp>
      <p:pic>
        <p:nvPicPr>
          <p:cNvPr id="2050" name="Picture 2" descr="Клубника для детей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79" t="17168" r="13097" b="36771"/>
          <a:stretch/>
        </p:blipFill>
        <p:spPr bwMode="auto">
          <a:xfrm>
            <a:off x="611560" y="1268760"/>
            <a:ext cx="2065040" cy="1981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Малина для детей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19" t="21270" r="19869" b="36438"/>
          <a:stretch/>
        </p:blipFill>
        <p:spPr bwMode="auto">
          <a:xfrm>
            <a:off x="3203848" y="1281871"/>
            <a:ext cx="2100065" cy="2100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Ежевика для детей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03" t="19555" r="12311" b="35884"/>
          <a:stretch/>
        </p:blipFill>
        <p:spPr bwMode="auto">
          <a:xfrm>
            <a:off x="692961" y="3861048"/>
            <a:ext cx="2755340" cy="2323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Крыжовник для детей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97" t="16011" r="11248" b="37263"/>
          <a:stretch/>
        </p:blipFill>
        <p:spPr bwMode="auto">
          <a:xfrm>
            <a:off x="4253880" y="3714745"/>
            <a:ext cx="2804528" cy="2615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Вишня для детей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17" t="13348" r="20791" b="36558"/>
          <a:stretch/>
        </p:blipFill>
        <p:spPr bwMode="auto">
          <a:xfrm>
            <a:off x="6069082" y="1032304"/>
            <a:ext cx="1978652" cy="2349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0251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>
            <a:normAutofit/>
          </a:bodyPr>
          <a:lstStyle/>
          <a:p>
            <a:r>
              <a:rPr lang="ru-RU" dirty="0"/>
              <a:t>Назови </a:t>
            </a:r>
            <a:r>
              <a:rPr lang="ru-RU" dirty="0" smtClean="0"/>
              <a:t>цвет ягоды</a:t>
            </a:r>
            <a:endParaRPr lang="ru-RU" dirty="0"/>
          </a:p>
        </p:txBody>
      </p:sp>
      <p:sp>
        <p:nvSpPr>
          <p:cNvPr id="10" name="AutoShape 2" descr="груша картинки для детей нарисованные карандашом: 2 тыс изображений найдено  в Яндекс Картинках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4" name="Picture 6" descr="Палитра краски: векторные изображения и иллюстрации, которые можно скачать  бесплатно | Freepik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904" t="7921" r="20688" b="14507"/>
          <a:stretch/>
        </p:blipFill>
        <p:spPr bwMode="auto">
          <a:xfrm>
            <a:off x="4860032" y="1575195"/>
            <a:ext cx="3363331" cy="4466844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Клубника для детей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29" t="19763" r="15666" b="37830"/>
          <a:stretch/>
        </p:blipFill>
        <p:spPr bwMode="auto">
          <a:xfrm>
            <a:off x="339132" y="1575195"/>
            <a:ext cx="4406909" cy="4136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3612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>
            <a:normAutofit/>
          </a:bodyPr>
          <a:lstStyle/>
          <a:p>
            <a:r>
              <a:rPr lang="ru-RU" dirty="0"/>
              <a:t>Назови </a:t>
            </a:r>
            <a:r>
              <a:rPr lang="ru-RU" dirty="0" smtClean="0"/>
              <a:t>цвет ягоды</a:t>
            </a:r>
            <a:endParaRPr lang="ru-RU" dirty="0"/>
          </a:p>
        </p:txBody>
      </p:sp>
      <p:sp>
        <p:nvSpPr>
          <p:cNvPr id="10" name="AutoShape 2" descr="груша картинки для детей нарисованные карандашом: 2 тыс изображений найдено  в Яндекс Картинках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4" name="Picture 6" descr="Палитра краски: векторные изображения и иллюстрации, которые можно скачать  бесплатно | Freepik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904" t="7921" r="20688" b="14507"/>
          <a:stretch/>
        </p:blipFill>
        <p:spPr bwMode="auto">
          <a:xfrm>
            <a:off x="4860032" y="1575195"/>
            <a:ext cx="3363331" cy="4466844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Малина для детей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19" t="21270" r="19869" b="36438"/>
          <a:stretch/>
        </p:blipFill>
        <p:spPr bwMode="auto">
          <a:xfrm>
            <a:off x="683568" y="1609119"/>
            <a:ext cx="3802971" cy="3803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8837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>
            <a:normAutofit/>
          </a:bodyPr>
          <a:lstStyle/>
          <a:p>
            <a:r>
              <a:rPr lang="ru-RU" dirty="0"/>
              <a:t>Назови </a:t>
            </a:r>
            <a:r>
              <a:rPr lang="ru-RU" dirty="0" smtClean="0"/>
              <a:t>цвет ягоды</a:t>
            </a:r>
            <a:endParaRPr lang="ru-RU" dirty="0"/>
          </a:p>
        </p:txBody>
      </p:sp>
      <p:sp>
        <p:nvSpPr>
          <p:cNvPr id="10" name="AutoShape 2" descr="груша картинки для детей нарисованные карандашом: 2 тыс изображений найдено  в Яндекс Картинках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4" name="Picture 6" descr="Палитра краски: векторные изображения и иллюстрации, которые можно скачать  бесплатно | Freepik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904" t="7921" r="20688" b="14507"/>
          <a:stretch/>
        </p:blipFill>
        <p:spPr bwMode="auto">
          <a:xfrm>
            <a:off x="4860032" y="1575195"/>
            <a:ext cx="3363331" cy="4466844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Вишня для детей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58" t="12987" r="20086" b="38824"/>
          <a:stretch/>
        </p:blipFill>
        <p:spPr bwMode="auto">
          <a:xfrm>
            <a:off x="460375" y="1124744"/>
            <a:ext cx="3955358" cy="470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9053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>
            <a:normAutofit/>
          </a:bodyPr>
          <a:lstStyle/>
          <a:p>
            <a:r>
              <a:rPr lang="ru-RU" dirty="0"/>
              <a:t>Назови </a:t>
            </a:r>
            <a:r>
              <a:rPr lang="ru-RU" dirty="0" smtClean="0"/>
              <a:t>цвет ягоды</a:t>
            </a:r>
            <a:endParaRPr lang="ru-RU" dirty="0"/>
          </a:p>
        </p:txBody>
      </p:sp>
      <p:sp>
        <p:nvSpPr>
          <p:cNvPr id="10" name="AutoShape 2" descr="груша картинки для детей нарисованные карандашом: 2 тыс изображений найдено  в Яндекс Картинках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4" name="Picture 6" descr="Палитра краски: векторные изображения и иллюстрации, которые можно скачать  бесплатно | Freepik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904" t="7921" r="20688" b="14507"/>
          <a:stretch/>
        </p:blipFill>
        <p:spPr bwMode="auto">
          <a:xfrm>
            <a:off x="4860032" y="1575195"/>
            <a:ext cx="3363331" cy="4466844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Ежевика для детей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03" t="19555" r="12311" b="35884"/>
          <a:stretch/>
        </p:blipFill>
        <p:spPr bwMode="auto">
          <a:xfrm>
            <a:off x="312136" y="1953732"/>
            <a:ext cx="4399657" cy="3709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4822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>
            <a:normAutofit/>
          </a:bodyPr>
          <a:lstStyle/>
          <a:p>
            <a:r>
              <a:rPr lang="ru-RU" dirty="0"/>
              <a:t>Назови </a:t>
            </a:r>
            <a:r>
              <a:rPr lang="ru-RU" dirty="0" smtClean="0"/>
              <a:t>цвет ягоды</a:t>
            </a:r>
            <a:endParaRPr lang="ru-RU" dirty="0"/>
          </a:p>
        </p:txBody>
      </p:sp>
      <p:sp>
        <p:nvSpPr>
          <p:cNvPr id="10" name="AutoShape 2" descr="груша картинки для детей нарисованные карандашом: 2 тыс изображений найдено  в Яндекс Картинках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4" name="Picture 6" descr="Палитра краски: векторные изображения и иллюстрации, которые можно скачать  бесплатно | Freepik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904" t="7921" r="20688" b="14507"/>
          <a:stretch/>
        </p:blipFill>
        <p:spPr bwMode="auto">
          <a:xfrm>
            <a:off x="4860032" y="1575195"/>
            <a:ext cx="3363331" cy="4466844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8" descr="Крыжовник для детей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97" t="16011" r="15238" b="37263"/>
          <a:stretch/>
        </p:blipFill>
        <p:spPr bwMode="auto">
          <a:xfrm>
            <a:off x="460375" y="1563332"/>
            <a:ext cx="4255640" cy="4206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1054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898776" cy="5620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Назови форму ягоды</a:t>
            </a:r>
            <a:endParaRPr lang="ru-RU" dirty="0"/>
          </a:p>
        </p:txBody>
      </p:sp>
      <p:sp>
        <p:nvSpPr>
          <p:cNvPr id="3" name="Овал 2"/>
          <p:cNvSpPr/>
          <p:nvPr/>
        </p:nvSpPr>
        <p:spPr>
          <a:xfrm>
            <a:off x="6179613" y="1052736"/>
            <a:ext cx="1324432" cy="1296144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6248401" y="2682311"/>
            <a:ext cx="1208704" cy="18002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6261694" y="4725144"/>
            <a:ext cx="1460732" cy="1872208"/>
          </a:xfrm>
          <a:prstGeom prst="triangle">
            <a:avLst/>
          </a:prstGeom>
          <a:solidFill>
            <a:schemeClr val="accent2">
              <a:lumMod val="20000"/>
              <a:lumOff val="80000"/>
            </a:schemeClr>
          </a:solidFill>
          <a:ln w="762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41" t="24406" r="33428" b="62641"/>
          <a:stretch/>
        </p:blipFill>
        <p:spPr bwMode="auto">
          <a:xfrm>
            <a:off x="4478813" y="116632"/>
            <a:ext cx="1311887" cy="1102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 descr="Клубника для детей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29" t="19763" r="15666" b="37830"/>
          <a:stretch/>
        </p:blipFill>
        <p:spPr bwMode="auto">
          <a:xfrm>
            <a:off x="727847" y="1575195"/>
            <a:ext cx="4406909" cy="4136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0844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898776" cy="5620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Назови форму ягоды</a:t>
            </a:r>
            <a:endParaRPr lang="ru-RU" dirty="0"/>
          </a:p>
        </p:txBody>
      </p:sp>
      <p:sp>
        <p:nvSpPr>
          <p:cNvPr id="3" name="Овал 2"/>
          <p:cNvSpPr/>
          <p:nvPr/>
        </p:nvSpPr>
        <p:spPr>
          <a:xfrm>
            <a:off x="6179613" y="1052736"/>
            <a:ext cx="1324432" cy="1296144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6280596" y="2708920"/>
            <a:ext cx="1208704" cy="18002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6179613" y="4714412"/>
            <a:ext cx="1460732" cy="1872208"/>
          </a:xfrm>
          <a:prstGeom prst="triangle">
            <a:avLst/>
          </a:prstGeom>
          <a:solidFill>
            <a:schemeClr val="accent2">
              <a:lumMod val="20000"/>
              <a:lumOff val="80000"/>
            </a:schemeClr>
          </a:solidFill>
          <a:ln w="762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41" t="24406" r="33428" b="62641"/>
          <a:stretch/>
        </p:blipFill>
        <p:spPr bwMode="auto">
          <a:xfrm>
            <a:off x="4478813" y="116632"/>
            <a:ext cx="1311887" cy="1102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 descr="Малина для детей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19" t="21270" r="19869" b="36438"/>
          <a:stretch/>
        </p:blipFill>
        <p:spPr bwMode="auto">
          <a:xfrm>
            <a:off x="683567" y="1609119"/>
            <a:ext cx="4051765" cy="3764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9594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49</TotalTime>
  <Words>61</Words>
  <Application>Microsoft Office PowerPoint</Application>
  <PresentationFormat>Экран (4:3)</PresentationFormat>
  <Paragraphs>25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Эркер</vt:lpstr>
      <vt:lpstr>Опиши-ка. Ягоды</vt:lpstr>
      <vt:lpstr>Назови ягоду</vt:lpstr>
      <vt:lpstr>Назови цвет ягоды</vt:lpstr>
      <vt:lpstr>Назови цвет ягоды</vt:lpstr>
      <vt:lpstr>Назови цвет ягоды</vt:lpstr>
      <vt:lpstr>Назови цвет ягоды</vt:lpstr>
      <vt:lpstr>Назови цвет ягоды</vt:lpstr>
      <vt:lpstr>Назови форму ягоды</vt:lpstr>
      <vt:lpstr>Назови форму ягоды</vt:lpstr>
      <vt:lpstr>Назови форму ягоды</vt:lpstr>
      <vt:lpstr>Назови форму ягоды</vt:lpstr>
      <vt:lpstr>Назови форму ягоды</vt:lpstr>
      <vt:lpstr>Где растут ягоды?</vt:lpstr>
      <vt:lpstr>Что можно приготовить  из ягод?</vt:lpstr>
      <vt:lpstr>Опиши ягоду</vt:lpstr>
      <vt:lpstr>Опиши ягоду</vt:lpstr>
      <vt:lpstr>Опиши ягоду</vt:lpstr>
      <vt:lpstr>Опиши ягоду</vt:lpstr>
      <vt:lpstr>Опиши ягоду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Опиши-ка. Ягоды</dc:title>
  <dc:creator>Asus</dc:creator>
  <cp:lastModifiedBy>Asus</cp:lastModifiedBy>
  <cp:revision>6</cp:revision>
  <dcterms:created xsi:type="dcterms:W3CDTF">2022-12-15T19:56:27Z</dcterms:created>
  <dcterms:modified xsi:type="dcterms:W3CDTF">2022-12-18T10:36:38Z</dcterms:modified>
</cp:coreProperties>
</file>