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0" r:id="rId2"/>
    <p:sldId id="262" r:id="rId3"/>
    <p:sldId id="295" r:id="rId4"/>
    <p:sldId id="296" r:id="rId5"/>
    <p:sldId id="294" r:id="rId6"/>
    <p:sldId id="327" r:id="rId7"/>
    <p:sldId id="311" r:id="rId8"/>
    <p:sldId id="329" r:id="rId9"/>
    <p:sldId id="319" r:id="rId10"/>
    <p:sldId id="328" r:id="rId11"/>
    <p:sldId id="315" r:id="rId12"/>
    <p:sldId id="325" r:id="rId13"/>
    <p:sldId id="312" r:id="rId14"/>
    <p:sldId id="316" r:id="rId15"/>
    <p:sldId id="299" r:id="rId16"/>
    <p:sldId id="317" r:id="rId17"/>
    <p:sldId id="304" r:id="rId18"/>
    <p:sldId id="287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96" d="100"/>
          <a:sy n="96" d="100"/>
        </p:scale>
        <p:origin x="-7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4A657-6108-47AF-A6DD-0E0558E5F34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10E2D-AF1C-4AB9-95EA-80627CF6DC4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Примерная структура организации непосредственной образовательной деятельности с использованием ИКТ</a:t>
          </a:r>
          <a:endParaRPr lang="ru-RU" dirty="0"/>
        </a:p>
      </dgm:t>
    </dgm:pt>
    <dgm:pt modelId="{7A322F1B-A311-480E-B16F-2A88B4D278CC}" type="parTrans" cxnId="{129D9975-717A-4C89-858F-DF5F7666EBB4}">
      <dgm:prSet/>
      <dgm:spPr/>
      <dgm:t>
        <a:bodyPr/>
        <a:lstStyle/>
        <a:p>
          <a:endParaRPr lang="ru-RU"/>
        </a:p>
      </dgm:t>
    </dgm:pt>
    <dgm:pt modelId="{C7AC8CD5-9157-4A0D-80AD-2A318A4A12AB}" type="sibTrans" cxnId="{129D9975-717A-4C89-858F-DF5F7666EBB4}">
      <dgm:prSet/>
      <dgm:spPr/>
      <dgm:t>
        <a:bodyPr/>
        <a:lstStyle/>
        <a:p>
          <a:endParaRPr lang="ru-RU"/>
        </a:p>
      </dgm:t>
    </dgm:pt>
    <dgm:pt modelId="{DC79A0D2-DFEB-4D31-9767-3C66FCCEC19A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Подготовительная часть занятия</a:t>
          </a:r>
          <a:endParaRPr lang="ru-RU" dirty="0"/>
        </a:p>
      </dgm:t>
    </dgm:pt>
    <dgm:pt modelId="{A120A692-23DA-4904-AE45-37A03EA85857}" type="parTrans" cxnId="{40E00A45-D591-4A25-AE3B-9DD20A4F2BE2}">
      <dgm:prSet/>
      <dgm:spPr/>
      <dgm:t>
        <a:bodyPr/>
        <a:lstStyle/>
        <a:p>
          <a:endParaRPr lang="ru-RU"/>
        </a:p>
      </dgm:t>
    </dgm:pt>
    <dgm:pt modelId="{97BBDD24-6BC7-429C-8CC1-73977404EE49}" type="sibTrans" cxnId="{40E00A45-D591-4A25-AE3B-9DD20A4F2BE2}">
      <dgm:prSet/>
      <dgm:spPr/>
      <dgm:t>
        <a:bodyPr/>
        <a:lstStyle/>
        <a:p>
          <a:endParaRPr lang="ru-RU"/>
        </a:p>
      </dgm:t>
    </dgm:pt>
    <dgm:pt modelId="{22AD1584-8EE7-4FE0-B92A-5C892435836F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часть</a:t>
          </a: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</a:t>
          </a:r>
          <a:endParaRPr lang="ru-RU" dirty="0"/>
        </a:p>
      </dgm:t>
    </dgm:pt>
    <dgm:pt modelId="{ECA9E963-E9AD-4D04-B9CF-0805816DE511}" type="parTrans" cxnId="{727933D4-5B8A-4B91-A605-7F84A231292C}">
      <dgm:prSet/>
      <dgm:spPr/>
      <dgm:t>
        <a:bodyPr/>
        <a:lstStyle/>
        <a:p>
          <a:endParaRPr lang="ru-RU"/>
        </a:p>
      </dgm:t>
    </dgm:pt>
    <dgm:pt modelId="{CC813F00-F728-4997-B144-32B3395567F3}" type="sibTrans" cxnId="{727933D4-5B8A-4B91-A605-7F84A231292C}">
      <dgm:prSet/>
      <dgm:spPr/>
      <dgm:t>
        <a:bodyPr/>
        <a:lstStyle/>
        <a:p>
          <a:endParaRPr lang="ru-RU"/>
        </a:p>
      </dgm:t>
    </dgm:pt>
    <dgm:pt modelId="{6BE4BD56-6118-4B7B-B373-FC2264D0B36E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Заключительная часть занятия</a:t>
          </a:r>
          <a:endParaRPr lang="ru-RU" dirty="0"/>
        </a:p>
      </dgm:t>
    </dgm:pt>
    <dgm:pt modelId="{35A7FFA7-C89E-4763-9617-1A7368F0E246}" type="parTrans" cxnId="{E22BDBDB-FEF2-4803-9BBC-C53BBBFB1B49}">
      <dgm:prSet/>
      <dgm:spPr/>
      <dgm:t>
        <a:bodyPr/>
        <a:lstStyle/>
        <a:p>
          <a:endParaRPr lang="ru-RU"/>
        </a:p>
      </dgm:t>
    </dgm:pt>
    <dgm:pt modelId="{8402936A-3372-41E2-8582-F68D75DF8967}" type="sibTrans" cxnId="{E22BDBDB-FEF2-4803-9BBC-C53BBBFB1B49}">
      <dgm:prSet/>
      <dgm:spPr/>
      <dgm:t>
        <a:bodyPr/>
        <a:lstStyle/>
        <a:p>
          <a:endParaRPr lang="ru-RU"/>
        </a:p>
      </dgm:t>
    </dgm:pt>
    <dgm:pt modelId="{F4C4353C-1D96-4084-AF0D-DBAAB71BAEE6}" type="pres">
      <dgm:prSet presAssocID="{E114A657-6108-47AF-A6DD-0E0558E5F3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56F30-8A67-4A7E-B476-2A4D4DDB9C06}" type="pres">
      <dgm:prSet presAssocID="{C8310E2D-AF1C-4AB9-95EA-80627CF6DC4C}" presName="roof" presStyleLbl="dkBgShp" presStyleIdx="0" presStyleCnt="2"/>
      <dgm:spPr/>
      <dgm:t>
        <a:bodyPr/>
        <a:lstStyle/>
        <a:p>
          <a:endParaRPr lang="ru-RU"/>
        </a:p>
      </dgm:t>
    </dgm:pt>
    <dgm:pt modelId="{6A5704D1-92F4-4BB1-8141-6E00C4835EAD}" type="pres">
      <dgm:prSet presAssocID="{C8310E2D-AF1C-4AB9-95EA-80627CF6DC4C}" presName="pillars" presStyleCnt="0"/>
      <dgm:spPr/>
    </dgm:pt>
    <dgm:pt modelId="{46DE3F2A-201D-41BF-8C3D-8ADA367C7EA2}" type="pres">
      <dgm:prSet presAssocID="{C8310E2D-AF1C-4AB9-95EA-80627CF6DC4C}" presName="pillar1" presStyleLbl="node1" presStyleIdx="0" presStyleCnt="3" custLinFactNeighborX="-3559" custLinFactNeighborY="39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8DA7C-91D5-41C7-B0FF-86538D01D9E5}" type="pres">
      <dgm:prSet presAssocID="{22AD1584-8EE7-4FE0-B92A-5C892435836F}" presName="pillarX" presStyleLbl="node1" presStyleIdx="1" presStyleCnt="3" custLinFactNeighborX="-1186" custLinFactNeighborY="11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2B4FC-4D11-4C4D-802A-B60DB872F6F7}" type="pres">
      <dgm:prSet presAssocID="{6BE4BD56-6118-4B7B-B373-FC2264D0B36E}" presName="pillarX" presStyleLbl="node1" presStyleIdx="2" presStyleCnt="3" custLinFactNeighborX="11424" custLinFactNeighborY="25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5539C-841F-4C7A-A9C9-45FFE4D6E449}" type="pres">
      <dgm:prSet presAssocID="{C8310E2D-AF1C-4AB9-95EA-80627CF6DC4C}" presName="base" presStyleLbl="dkBgShp" presStyleIdx="1" presStyleCnt="2"/>
      <dgm:spPr/>
    </dgm:pt>
  </dgm:ptLst>
  <dgm:cxnLst>
    <dgm:cxn modelId="{23A645A6-D2CB-4E11-B2B7-DEC7BAD0679D}" type="presOf" srcId="{22AD1584-8EE7-4FE0-B92A-5C892435836F}" destId="{A208DA7C-91D5-41C7-B0FF-86538D01D9E5}" srcOrd="0" destOrd="0" presId="urn:microsoft.com/office/officeart/2005/8/layout/hList3"/>
    <dgm:cxn modelId="{DD1A5603-1046-4DEB-820B-7CCAB4CE40D6}" type="presOf" srcId="{6BE4BD56-6118-4B7B-B373-FC2264D0B36E}" destId="{9932B4FC-4D11-4C4D-802A-B60DB872F6F7}" srcOrd="0" destOrd="0" presId="urn:microsoft.com/office/officeart/2005/8/layout/hList3"/>
    <dgm:cxn modelId="{2D3420C8-C6F0-4E46-9DE7-30E0C412C6A2}" type="presOf" srcId="{E114A657-6108-47AF-A6DD-0E0558E5F348}" destId="{F4C4353C-1D96-4084-AF0D-DBAAB71BAEE6}" srcOrd="0" destOrd="0" presId="urn:microsoft.com/office/officeart/2005/8/layout/hList3"/>
    <dgm:cxn modelId="{7FECB04B-A0FD-425F-BC54-DFB36793F881}" type="presOf" srcId="{C8310E2D-AF1C-4AB9-95EA-80627CF6DC4C}" destId="{DA656F30-8A67-4A7E-B476-2A4D4DDB9C06}" srcOrd="0" destOrd="0" presId="urn:microsoft.com/office/officeart/2005/8/layout/hList3"/>
    <dgm:cxn modelId="{129D9975-717A-4C89-858F-DF5F7666EBB4}" srcId="{E114A657-6108-47AF-A6DD-0E0558E5F348}" destId="{C8310E2D-AF1C-4AB9-95EA-80627CF6DC4C}" srcOrd="0" destOrd="0" parTransId="{7A322F1B-A311-480E-B16F-2A88B4D278CC}" sibTransId="{C7AC8CD5-9157-4A0D-80AD-2A318A4A12AB}"/>
    <dgm:cxn modelId="{727933D4-5B8A-4B91-A605-7F84A231292C}" srcId="{C8310E2D-AF1C-4AB9-95EA-80627CF6DC4C}" destId="{22AD1584-8EE7-4FE0-B92A-5C892435836F}" srcOrd="1" destOrd="0" parTransId="{ECA9E963-E9AD-4D04-B9CF-0805816DE511}" sibTransId="{CC813F00-F728-4997-B144-32B3395567F3}"/>
    <dgm:cxn modelId="{E22BDBDB-FEF2-4803-9BBC-C53BBBFB1B49}" srcId="{C8310E2D-AF1C-4AB9-95EA-80627CF6DC4C}" destId="{6BE4BD56-6118-4B7B-B373-FC2264D0B36E}" srcOrd="2" destOrd="0" parTransId="{35A7FFA7-C89E-4763-9617-1A7368F0E246}" sibTransId="{8402936A-3372-41E2-8582-F68D75DF8967}"/>
    <dgm:cxn modelId="{38C1F5EA-CA69-4B4E-AAA3-C3986F478DF5}" type="presOf" srcId="{DC79A0D2-DFEB-4D31-9767-3C66FCCEC19A}" destId="{46DE3F2A-201D-41BF-8C3D-8ADA367C7EA2}" srcOrd="0" destOrd="0" presId="urn:microsoft.com/office/officeart/2005/8/layout/hList3"/>
    <dgm:cxn modelId="{40E00A45-D591-4A25-AE3B-9DD20A4F2BE2}" srcId="{C8310E2D-AF1C-4AB9-95EA-80627CF6DC4C}" destId="{DC79A0D2-DFEB-4D31-9767-3C66FCCEC19A}" srcOrd="0" destOrd="0" parTransId="{A120A692-23DA-4904-AE45-37A03EA85857}" sibTransId="{97BBDD24-6BC7-429C-8CC1-73977404EE49}"/>
    <dgm:cxn modelId="{40876D45-BEC7-41FA-ADAD-4A2884D8F917}" type="presParOf" srcId="{F4C4353C-1D96-4084-AF0D-DBAAB71BAEE6}" destId="{DA656F30-8A67-4A7E-B476-2A4D4DDB9C06}" srcOrd="0" destOrd="0" presId="urn:microsoft.com/office/officeart/2005/8/layout/hList3"/>
    <dgm:cxn modelId="{63AF45EF-48ED-401E-A499-9803E87B7DDB}" type="presParOf" srcId="{F4C4353C-1D96-4084-AF0D-DBAAB71BAEE6}" destId="{6A5704D1-92F4-4BB1-8141-6E00C4835EAD}" srcOrd="1" destOrd="0" presId="urn:microsoft.com/office/officeart/2005/8/layout/hList3"/>
    <dgm:cxn modelId="{A9D82E95-B72E-4939-8FCF-D53772EFE741}" type="presParOf" srcId="{6A5704D1-92F4-4BB1-8141-6E00C4835EAD}" destId="{46DE3F2A-201D-41BF-8C3D-8ADA367C7EA2}" srcOrd="0" destOrd="0" presId="urn:microsoft.com/office/officeart/2005/8/layout/hList3"/>
    <dgm:cxn modelId="{FB4875F7-2182-41DA-9313-9DD6A9325F78}" type="presParOf" srcId="{6A5704D1-92F4-4BB1-8141-6E00C4835EAD}" destId="{A208DA7C-91D5-41C7-B0FF-86538D01D9E5}" srcOrd="1" destOrd="0" presId="urn:microsoft.com/office/officeart/2005/8/layout/hList3"/>
    <dgm:cxn modelId="{1A02C4D5-D775-4B54-B5C0-4CA5D8106783}" type="presParOf" srcId="{6A5704D1-92F4-4BB1-8141-6E00C4835EAD}" destId="{9932B4FC-4D11-4C4D-802A-B60DB872F6F7}" srcOrd="2" destOrd="0" presId="urn:microsoft.com/office/officeart/2005/8/layout/hList3"/>
    <dgm:cxn modelId="{E90FDA88-50FE-4CAE-B46B-0BDCF6329CA5}" type="presParOf" srcId="{F4C4353C-1D96-4084-AF0D-DBAAB71BAEE6}" destId="{A2F5539C-841F-4C7A-A9C9-45FFE4D6E4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56F30-8A67-4A7E-B476-2A4D4DDB9C06}">
      <dsp:nvSpPr>
        <dsp:cNvPr id="0" name=""/>
        <dsp:cNvSpPr/>
      </dsp:nvSpPr>
      <dsp:spPr>
        <a:xfrm>
          <a:off x="0" y="0"/>
          <a:ext cx="7715304" cy="14882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Примерная структура организации непосредственной образовательной деятельности с использованием ИКТ</a:t>
          </a:r>
          <a:endParaRPr lang="ru-RU" sz="3100" kern="1200" dirty="0"/>
        </a:p>
      </dsp:txBody>
      <dsp:txXfrm>
        <a:off x="0" y="0"/>
        <a:ext cx="7715304" cy="1488287"/>
      </dsp:txXfrm>
    </dsp:sp>
    <dsp:sp modelId="{46DE3F2A-201D-41BF-8C3D-8ADA367C7EA2}">
      <dsp:nvSpPr>
        <dsp:cNvPr id="0" name=""/>
        <dsp:cNvSpPr/>
      </dsp:nvSpPr>
      <dsp:spPr>
        <a:xfrm>
          <a:off x="0" y="1835554"/>
          <a:ext cx="2569256" cy="3125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Подготовительная часть занятия</a:t>
          </a:r>
          <a:endParaRPr lang="ru-RU" sz="2200" kern="1200" dirty="0"/>
        </a:p>
      </dsp:txBody>
      <dsp:txXfrm>
        <a:off x="0" y="1835554"/>
        <a:ext cx="2569256" cy="3125403"/>
      </dsp:txXfrm>
    </dsp:sp>
    <dsp:sp modelId="{A208DA7C-91D5-41C7-B0FF-86538D01D9E5}">
      <dsp:nvSpPr>
        <dsp:cNvPr id="0" name=""/>
        <dsp:cNvSpPr/>
      </dsp:nvSpPr>
      <dsp:spPr>
        <a:xfrm>
          <a:off x="2542552" y="1835554"/>
          <a:ext cx="2569256" cy="3125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часть</a:t>
          </a:r>
          <a:r>
            <a:rPr lang="ru-RU" sz="2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</a:t>
          </a:r>
          <a:endParaRPr lang="ru-RU" sz="2200" kern="1200" dirty="0"/>
        </a:p>
      </dsp:txBody>
      <dsp:txXfrm>
        <a:off x="2542552" y="1835554"/>
        <a:ext cx="2569256" cy="3125403"/>
      </dsp:txXfrm>
    </dsp:sp>
    <dsp:sp modelId="{9932B4FC-4D11-4C4D-802A-B60DB872F6F7}">
      <dsp:nvSpPr>
        <dsp:cNvPr id="0" name=""/>
        <dsp:cNvSpPr/>
      </dsp:nvSpPr>
      <dsp:spPr>
        <a:xfrm>
          <a:off x="5146047" y="1835554"/>
          <a:ext cx="2569256" cy="3125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Заключительная часть занятия</a:t>
          </a:r>
          <a:endParaRPr lang="ru-RU" sz="2200" kern="1200" dirty="0"/>
        </a:p>
      </dsp:txBody>
      <dsp:txXfrm>
        <a:off x="5146047" y="1835554"/>
        <a:ext cx="2569256" cy="3125403"/>
      </dsp:txXfrm>
    </dsp:sp>
    <dsp:sp modelId="{A2F5539C-841F-4C7A-A9C9-45FFE4D6E449}">
      <dsp:nvSpPr>
        <dsp:cNvPr id="0" name=""/>
        <dsp:cNvSpPr/>
      </dsp:nvSpPr>
      <dsp:spPr>
        <a:xfrm>
          <a:off x="0" y="4613690"/>
          <a:ext cx="7715304" cy="3472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AB1F-B43F-4B28-B216-AEAD348FC8CA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1F405-BD18-4D8F-BCFA-B4F0D799D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7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405-BD18-4D8F-BCFA-B4F0D799D3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056784" cy="216024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«Использование мультимедийных дидактических  игр и пособий по речевому развитию детей старшего дошкольного возраста»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06896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Милова</a:t>
            </a:r>
            <a:r>
              <a:rPr lang="ru-RU" sz="1400" b="1" dirty="0"/>
              <a:t> Оксана Вячеславовна</a:t>
            </a:r>
            <a:r>
              <a:rPr lang="ru-RU" sz="1400" dirty="0"/>
              <a:t>, воспитатель </a:t>
            </a:r>
          </a:p>
          <a:p>
            <a:r>
              <a:rPr lang="ru-RU" sz="1400" dirty="0"/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№1 «Образовательный центр» имени Героя Советского Союза С.В. Вавилова с. Борское муниципального района Борский Самарской области, реализующее общеобразовательные программы дошкольного образования – Детский сад «Колокольчик»</a:t>
            </a:r>
          </a:p>
        </p:txBody>
      </p:sp>
    </p:spTree>
    <p:extLst>
      <p:ext uri="{BB962C8B-B14F-4D97-AF65-F5344CB8AC3E}">
        <p14:creationId xmlns:p14="http://schemas.microsoft.com/office/powerpoint/2010/main" val="10339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429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Одень на прогулку по сезону»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2" action="ppaction://hlinksldjump" tooltip="https://learningapps.org/watch?v=p10j46pzc20"/>
          </p:cNvPr>
          <p:cNvPicPr/>
          <p:nvPr/>
        </p:nvPicPr>
        <p:blipFill>
          <a:blip r:embed="rId3" cstate="print"/>
          <a:srcRect t="53333"/>
          <a:stretch>
            <a:fillRect/>
          </a:stretch>
        </p:blipFill>
        <p:spPr bwMode="auto">
          <a:xfrm>
            <a:off x="285720" y="1071546"/>
            <a:ext cx="414340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hlinkClick r:id="rId2" action="ppaction://hlinksldjump" tooltip="https://learningapps.org/watch?v=p7k0rxbbt20"/>
          </p:cNvPr>
          <p:cNvPicPr/>
          <p:nvPr/>
        </p:nvPicPr>
        <p:blipFill>
          <a:blip r:embed="rId4" cstate="print"/>
          <a:srcRect t="51613"/>
          <a:stretch>
            <a:fillRect/>
          </a:stretch>
        </p:blipFill>
        <p:spPr bwMode="auto">
          <a:xfrm>
            <a:off x="4714876" y="1071546"/>
            <a:ext cx="414340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"Кому что нужно для работы"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 tooltip="https://learningapps.org/watch?v=p2aahhhwa21"/>
          </p:cNvPr>
          <p:cNvPicPr/>
          <p:nvPr/>
        </p:nvPicPr>
        <p:blipFill>
          <a:blip r:embed="rId3" cstate="print"/>
          <a:srcRect t="8334"/>
          <a:stretch>
            <a:fillRect/>
          </a:stretch>
        </p:blipFill>
        <p:spPr bwMode="auto">
          <a:xfrm>
            <a:off x="285720" y="857232"/>
            <a:ext cx="396000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2" action="ppaction://hlinksldjump" tooltip="https://learningapps.org/watch?v=ppt2sq3tj21"/>
          </p:cNvPr>
          <p:cNvPicPr/>
          <p:nvPr/>
        </p:nvPicPr>
        <p:blipFill>
          <a:blip r:embed="rId4" cstate="print"/>
          <a:srcRect t="8724"/>
          <a:stretch>
            <a:fillRect/>
          </a:stretch>
        </p:blipFill>
        <p:spPr bwMode="auto">
          <a:xfrm>
            <a:off x="4857752" y="857232"/>
            <a:ext cx="3996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hlinkClick r:id="rId5" action="ppaction://hlinksldjump" tooltip="https://learningapps.org/watch?v=pa2q4vu2c21"/>
          </p:cNvPr>
          <p:cNvPicPr/>
          <p:nvPr/>
        </p:nvPicPr>
        <p:blipFill>
          <a:blip r:embed="rId6" cstate="print"/>
          <a:srcRect t="9375"/>
          <a:stretch>
            <a:fillRect/>
          </a:stretch>
        </p:blipFill>
        <p:spPr bwMode="auto">
          <a:xfrm>
            <a:off x="285720" y="4286256"/>
            <a:ext cx="3996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hlinkClick r:id="rId5" action="ppaction://hlinksldjump" tooltip="https://learningapps.org/watch?v=pmt90phb321"/>
          </p:cNvPr>
          <p:cNvPicPr/>
          <p:nvPr/>
        </p:nvPicPr>
        <p:blipFill>
          <a:blip r:embed="rId7" cstate="print"/>
          <a:srcRect t="11245"/>
          <a:stretch>
            <a:fillRect/>
          </a:stretch>
        </p:blipFill>
        <p:spPr bwMode="auto">
          <a:xfrm>
            <a:off x="4929190" y="4286256"/>
            <a:ext cx="3996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2" action="ppaction://hlinksldjump" tooltip="https://learningapps.org/watch?v=p10j46pzc20"/>
          </p:cNvPr>
          <p:cNvPicPr/>
          <p:nvPr/>
        </p:nvPicPr>
        <p:blipFill>
          <a:blip r:embed="rId3" cstate="print"/>
          <a:srcRect t="47500"/>
          <a:stretch>
            <a:fillRect/>
          </a:stretch>
        </p:blipFill>
        <p:spPr bwMode="auto">
          <a:xfrm>
            <a:off x="500034" y="1000108"/>
            <a:ext cx="385765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2" action="ppaction://hlinksldjump" tooltip="https://learningapps.org/watch?v=p7k0rxbbt20"/>
          </p:cNvPr>
          <p:cNvPicPr/>
          <p:nvPr/>
        </p:nvPicPr>
        <p:blipFill>
          <a:blip r:embed="rId4" cstate="print"/>
          <a:srcRect t="47500"/>
          <a:stretch>
            <a:fillRect/>
          </a:stretch>
        </p:blipFill>
        <p:spPr bwMode="auto">
          <a:xfrm>
            <a:off x="4714876" y="928670"/>
            <a:ext cx="388800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"Транспорт" </a:t>
            </a:r>
          </a:p>
        </p:txBody>
      </p:sp>
      <p:pic>
        <p:nvPicPr>
          <p:cNvPr id="9" name="Рисунок 8">
            <a:hlinkClick r:id="rId5" action="ppaction://hlinksldjump" tooltip="https://learningapps.org/watch?v=pen2e8ehj21"/>
          </p:cNvPr>
          <p:cNvPicPr/>
          <p:nvPr/>
        </p:nvPicPr>
        <p:blipFill>
          <a:blip r:embed="rId6" cstate="print"/>
          <a:srcRect t="42105"/>
          <a:stretch>
            <a:fillRect/>
          </a:stretch>
        </p:blipFill>
        <p:spPr bwMode="auto">
          <a:xfrm>
            <a:off x="2393450" y="3717032"/>
            <a:ext cx="5072097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429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«Четвертый лишний»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hlinkClick r:id="rId2" action="ppaction://hlinksldjump" tooltip="https://learningapps.org/watch?v=po10yif8n20"/>
          </p:cNvPr>
          <p:cNvPicPr/>
          <p:nvPr/>
        </p:nvPicPr>
        <p:blipFill>
          <a:blip r:embed="rId3" cstate="print"/>
          <a:srcRect t="48688"/>
          <a:stretch>
            <a:fillRect/>
          </a:stretch>
        </p:blipFill>
        <p:spPr bwMode="auto">
          <a:xfrm>
            <a:off x="4714876" y="928670"/>
            <a:ext cx="406800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hlinkClick r:id="rId2" action="ppaction://hlinksldjump" tooltip="https://learningapps.org/watch?v=pa3geacs520"/>
          </p:cNvPr>
          <p:cNvPicPr/>
          <p:nvPr/>
        </p:nvPicPr>
        <p:blipFill>
          <a:blip r:embed="rId4" cstate="print"/>
          <a:srcRect t="48649"/>
          <a:stretch>
            <a:fillRect/>
          </a:stretch>
        </p:blipFill>
        <p:spPr bwMode="auto">
          <a:xfrm>
            <a:off x="285720" y="928670"/>
            <a:ext cx="407196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2" action="ppaction://hlinksldjump" tooltip="https://learningapps.org/watch?v=p10j46pzc20"/>
          </p:cNvPr>
          <p:cNvPicPr/>
          <p:nvPr/>
        </p:nvPicPr>
        <p:blipFill>
          <a:blip r:embed="rId5" cstate="print"/>
          <a:srcRect t="48718"/>
          <a:stretch>
            <a:fillRect/>
          </a:stretch>
        </p:blipFill>
        <p:spPr bwMode="auto">
          <a:xfrm>
            <a:off x="269290" y="3621807"/>
            <a:ext cx="4068000" cy="23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hlinkClick r:id="rId2" action="ppaction://hlinksldjump" tooltip="https://learningapps.org/watch?v=p7k0rxbbt20"/>
          </p:cNvPr>
          <p:cNvPicPr/>
          <p:nvPr/>
        </p:nvPicPr>
        <p:blipFill>
          <a:blip r:embed="rId6" cstate="print"/>
          <a:srcRect t="48571"/>
          <a:stretch>
            <a:fillRect/>
          </a:stretch>
        </p:blipFill>
        <p:spPr bwMode="auto">
          <a:xfrm>
            <a:off x="4678876" y="3621807"/>
            <a:ext cx="4104000" cy="23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4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"Домашние и дикие животные" 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 tooltip="https://learningapps.org/watch?v=pen2e8ehj21"/>
          </p:cNvPr>
          <p:cNvPicPr/>
          <p:nvPr/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1142976" y="1214422"/>
            <a:ext cx="635798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4291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"Где чья мама?"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hlinkClick r:id="rId2" action="ppaction://hlinksldjump" tooltip="https://learningapps.org/watch?v=p763x8kuc21"/>
          </p:cNvPr>
          <p:cNvPicPr/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4786314" y="1285860"/>
            <a:ext cx="407196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hlinkClick r:id="rId2" action="ppaction://hlinksldjump" tooltip="https://learningapps.org/watch?v=pej5i257n21"/>
          </p:cNvPr>
          <p:cNvPicPr/>
          <p:nvPr/>
        </p:nvPicPr>
        <p:blipFill>
          <a:blip r:embed="rId4" cstate="print"/>
          <a:srcRect t="11429"/>
          <a:stretch>
            <a:fillRect/>
          </a:stretch>
        </p:blipFill>
        <p:spPr bwMode="auto">
          <a:xfrm>
            <a:off x="357158" y="1357298"/>
            <a:ext cx="407196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"Найди дом для животного" </a:t>
            </a:r>
          </a:p>
        </p:txBody>
      </p:sp>
      <p:pic>
        <p:nvPicPr>
          <p:cNvPr id="7" name="Рисунок 6">
            <a:hlinkClick r:id="rId3" action="ppaction://hlinksldjump" tooltip="https://learningapps.org/watch?v=p7xr82nva21 "/>
          </p:cNvPr>
          <p:cNvPicPr/>
          <p:nvPr/>
        </p:nvPicPr>
        <p:blipFill>
          <a:blip r:embed="rId4" cstate="print"/>
          <a:srcRect t="11418"/>
          <a:stretch>
            <a:fillRect/>
          </a:stretch>
        </p:blipFill>
        <p:spPr bwMode="auto">
          <a:xfrm>
            <a:off x="285720" y="785794"/>
            <a:ext cx="392909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3" action="ppaction://hlinksldjump" tooltip="https://learningapps.org/watch?v=psmkssg4a21"/>
          </p:cNvPr>
          <p:cNvPicPr/>
          <p:nvPr/>
        </p:nvPicPr>
        <p:blipFill>
          <a:blip r:embed="rId5" cstate="print"/>
          <a:srcRect t="57143"/>
          <a:stretch>
            <a:fillRect/>
          </a:stretch>
        </p:blipFill>
        <p:spPr bwMode="auto">
          <a:xfrm>
            <a:off x="4786314" y="785794"/>
            <a:ext cx="407196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43438" y="214290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"Чей хвост?" </a:t>
            </a:r>
          </a:p>
        </p:txBody>
      </p:sp>
      <p:pic>
        <p:nvPicPr>
          <p:cNvPr id="2051" name="Picture 3" descr="C:\Users\Агуша\Desktop\изображение_viber_2021-03-29_12-45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265" y="3573016"/>
            <a:ext cx="5072098" cy="231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6050" y="2989133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Чей голос?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сначала, что потом?»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(составление рассказа по серии сюжетных картин)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гуша\Desktop\изображение_viber_2021-03-29_13-13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571864" cy="18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Агуша\Desktop\изображение_viber_2021-03-29_13-14-39.jpg"/>
          <p:cNvPicPr>
            <a:picLocks noChangeAspect="1" noChangeArrowheads="1"/>
          </p:cNvPicPr>
          <p:nvPr/>
        </p:nvPicPr>
        <p:blipFill>
          <a:blip r:embed="rId3" cstate="print"/>
          <a:srcRect t="7562"/>
          <a:stretch>
            <a:fillRect/>
          </a:stretch>
        </p:blipFill>
        <p:spPr bwMode="auto">
          <a:xfrm>
            <a:off x="5000627" y="1214422"/>
            <a:ext cx="3521966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Агуша\Desktop\изображение_viber_2021-03-29_13-15-48.jpg"/>
          <p:cNvPicPr>
            <a:picLocks noChangeAspect="1" noChangeArrowheads="1"/>
          </p:cNvPicPr>
          <p:nvPr/>
        </p:nvPicPr>
        <p:blipFill>
          <a:blip r:embed="rId4" cstate="print"/>
          <a:srcRect t="8014"/>
          <a:stretch>
            <a:fillRect/>
          </a:stretch>
        </p:blipFill>
        <p:spPr bwMode="auto">
          <a:xfrm>
            <a:off x="2071670" y="3429000"/>
            <a:ext cx="5000660" cy="200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разработанная система мультимедийных пособий и игр доказывает результативность  использования ИКТ в познавательном и  - речевом  развитии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14290"/>
            <a:ext cx="7143800" cy="50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500" dirty="0" smtClean="0">
              <a:solidFill>
                <a:srgbClr val="04182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Горвиц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Ю., Зворыгина Е.В. «Новые информационные технологии в дошкольном образовании» М.: ЛИНКА-ПРЕСС, 1998.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Моторин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В. "Воспитательные возможности компьютерных игр". Дошкольное воспитание, 2000 г., № 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Новосёлова С.Л.,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Г.П. Компьютерный мир дошкольника. – М.: Новая школа, 1997. – 128 с.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Бревнова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Ю.А., Ходакова Н.П. Компьютерные технологии в образовании детей дошкольного возраста // Московское научное обозрение. 2011. № 9. С. 51-53.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Чайнова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Л.Д. Развитие личности ребенка в </a:t>
            </a:r>
            <a:r>
              <a:rPr lang="ru-RU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игровой среде // Детский сад от А до Я. 2003. № 1. С. 56-63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Виноградова Н.А., </a:t>
            </a:r>
            <a:r>
              <a:rPr lang="ru-RU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Микляева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Н.В. Интерактивная предметно-развивающая и игровая среда детского сада. М. Изд-во «Перспектива»,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Кларин, МВ. Интерактивное обучение инструмент освоения нового опыта / МВ. Кларин. – Педагогика. – 2000. – №7. – С. 21-28.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2"/>
            <a:ext cx="84297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alt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 (ИКТ) – являются частью культуры и необходимой нормой.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интерактивных пособий в работе с детьми дошкольного возраста позволяет активно вовлечь детей в образовательный процесс, во взаимодействие как с педагогом, так и со сверстниками.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упражнения можно использовать на любом этапе в организованной образовательной деятельности, как при изучении нового материала, так и при повторении и закреплении материала.</a:t>
            </a:r>
            <a:endParaRPr 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создавать различные проблемные  ситуации игрового характера</a:t>
            </a:r>
            <a:r>
              <a:rPr lang="ru-RU" sz="2000" dirty="0" smtClean="0"/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интерактивных игр расширяет возможности педагога в выборе материалов и форм обучения, делает занятия яркими и увлекательными, эмоционально насыщенными.</a:t>
            </a:r>
            <a:endParaRPr 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2000" dirty="0" smtClean="0"/>
          </a:p>
          <a:p>
            <a:pPr indent="457200" algn="just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7676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7676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ИКТ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эффективному усвоению материала, развитию памяти, внимания, мышления, воображения, творчества детей.</a:t>
            </a:r>
          </a:p>
          <a:p>
            <a:pPr marL="342900" indent="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 возможность для индивидуализации обучения.</a:t>
            </a:r>
          </a:p>
          <a:p>
            <a:pPr marL="342900" indent="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смоделировать такие жизненные ситуации, которые нельзя или сложно показать на занятии либо увидеть в повседневной жизни (например, воспроизведение звуков животных; природы, работу транспорта).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342900" algn="just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увеличить восприятие материала за счет расширения количества иллюстративного материала.</a:t>
            </a:r>
          </a:p>
          <a:p>
            <a:pPr marL="342900" indent="342900" algn="just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Одновременно используется графическая, текстовая и аудиовизуальная информация, что облегчает процесс восприятия.</a:t>
            </a:r>
          </a:p>
          <a:p>
            <a:pPr marL="342900" indent="3429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785926"/>
            <a:ext cx="8715436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063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грамматический строй речи;</a:t>
            </a:r>
          </a:p>
          <a:p>
            <a:pPr marL="627063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связную речь – диалогическую и монологическую;</a:t>
            </a:r>
          </a:p>
          <a:p>
            <a:pPr marL="627063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активный словарь у дошкольников;</a:t>
            </a:r>
          </a:p>
          <a:p>
            <a:pPr marL="627063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и развивать звуковую культуру речи.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7676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 и развитие речи детей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715436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 с использованием мультимедийных пособий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900" b="1" dirty="0" smtClean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dirty="0" smtClean="0"/>
          </a:p>
          <a:p>
            <a:r>
              <a:rPr lang="ru-RU" dirty="0" smtClean="0"/>
              <a:t>     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1. Развитие словаря (обогащение, активизация, уточнение значения слов и т.д.);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Развитие умения чистого произношения звуков родного языка, правильного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словопроизношения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Развитие звуковой и интонационной  культуры речи, фонематического слуха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4.Поддерживать стремление задавать и правильно формулировать вопросы, при ответах на вопросы использовать элементы объяснительной речи.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Формирование связной речи у детей.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Развитие у детей умений пользоваться сенсорной доской.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57224" y="500042"/>
          <a:ext cx="771530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500298" y="2000240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000240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715140" y="200024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"Что где растёт?"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" action="ppaction://hlinkshowjump?jump=lastslideviewed"/>
          </p:cNvPr>
          <p:cNvPicPr/>
          <p:nvPr/>
        </p:nvPicPr>
        <p:blipFill>
          <a:blip r:embed="rId2" cstate="print"/>
          <a:srcRect t="48571"/>
          <a:stretch>
            <a:fillRect/>
          </a:stretch>
        </p:blipFill>
        <p:spPr bwMode="auto">
          <a:xfrm>
            <a:off x="428596" y="1000108"/>
            <a:ext cx="392909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3" action="ppaction://hlinksldjump" tooltip="https://learningapps.org/display?v=pxe4ec5wa20"/>
          </p:cNvPr>
          <p:cNvPicPr/>
          <p:nvPr/>
        </p:nvPicPr>
        <p:blipFill>
          <a:blip r:embed="rId4" cstate="print"/>
          <a:srcRect t="10256"/>
          <a:stretch>
            <a:fillRect/>
          </a:stretch>
        </p:blipFill>
        <p:spPr bwMode="auto">
          <a:xfrm>
            <a:off x="4786314" y="1000108"/>
            <a:ext cx="4000528" cy="33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41434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"Вырасти цветок"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" action="ppaction://hlinkshowjump?jump=lastslideviewed"/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500174"/>
            <a:ext cx="392909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3" action="ppaction://hlinksldjump" tooltip="https://learningapps.org/display?v=pxe4ec5wa20"/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1428736"/>
            <a:ext cx="4000528" cy="292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571480"/>
            <a:ext cx="4714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"Съедобное - несъедобное"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2" action="ppaction://hlinksldjump" tooltip="https://learningapps.org/watch?v=pfc4q3o7t21"/>
          </p:cNvPr>
          <p:cNvPicPr/>
          <p:nvPr/>
        </p:nvPicPr>
        <p:blipFill>
          <a:blip r:embed="rId3" cstate="print"/>
          <a:srcRect t="45714"/>
          <a:stretch>
            <a:fillRect/>
          </a:stretch>
        </p:blipFill>
        <p:spPr bwMode="auto">
          <a:xfrm>
            <a:off x="4857752" y="928670"/>
            <a:ext cx="396112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2" action="ppaction://hlinksldjump" tooltip="https://learningapps.org/watch?v=pb98z4vj521"/>
          </p:cNvPr>
          <p:cNvPicPr/>
          <p:nvPr/>
        </p:nvPicPr>
        <p:blipFill>
          <a:blip r:embed="rId4" cstate="print"/>
          <a:srcRect t="45000"/>
          <a:stretch>
            <a:fillRect/>
          </a:stretch>
        </p:blipFill>
        <p:spPr bwMode="auto">
          <a:xfrm>
            <a:off x="357158" y="928670"/>
            <a:ext cx="392909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14291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"Времена года" </a:t>
            </a:r>
          </a:p>
        </p:txBody>
      </p:sp>
      <p:pic>
        <p:nvPicPr>
          <p:cNvPr id="11" name="Рисунок 10">
            <a:hlinkClick r:id="rId5" action="ppaction://hlinksldjump" tooltip="https://learningapps.org/watch?v=p7xr82nva21 "/>
          </p:cNvPr>
          <p:cNvPicPr/>
          <p:nvPr/>
        </p:nvPicPr>
        <p:blipFill>
          <a:blip r:embed="rId6" cstate="print"/>
          <a:srcRect t="46634"/>
          <a:stretch>
            <a:fillRect/>
          </a:stretch>
        </p:blipFill>
        <p:spPr bwMode="auto">
          <a:xfrm>
            <a:off x="357158" y="4286256"/>
            <a:ext cx="4000528" cy="23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hlinkClick r:id="rId5" action="ppaction://hlinksldjump" tooltip="https://learningapps.org/watch?v=psmkssg4a21"/>
          </p:cNvPr>
          <p:cNvPicPr/>
          <p:nvPr/>
        </p:nvPicPr>
        <p:blipFill>
          <a:blip r:embed="rId7" cstate="print"/>
          <a:srcRect t="47222"/>
          <a:stretch>
            <a:fillRect/>
          </a:stretch>
        </p:blipFill>
        <p:spPr bwMode="auto">
          <a:xfrm>
            <a:off x="4929190" y="4286256"/>
            <a:ext cx="3929090" cy="23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5746</TotalTime>
  <Words>654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«Использование мультимедийных дидактических  игр и пособий по речевому развитию детей старшего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500</cp:revision>
  <dcterms:created xsi:type="dcterms:W3CDTF">2013-07-29T17:42:42Z</dcterms:created>
  <dcterms:modified xsi:type="dcterms:W3CDTF">2024-11-26T18:28:10Z</dcterms:modified>
</cp:coreProperties>
</file>