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925" r:id="rId1"/>
  </p:sldMasterIdLst>
  <p:notesMasterIdLst>
    <p:notesMasterId r:id="rId21"/>
  </p:notesMasterIdLst>
  <p:sldIdLst>
    <p:sldId id="298" r:id="rId2"/>
    <p:sldId id="347" r:id="rId3"/>
    <p:sldId id="349" r:id="rId4"/>
    <p:sldId id="352" r:id="rId5"/>
    <p:sldId id="353" r:id="rId6"/>
    <p:sldId id="355" r:id="rId7"/>
    <p:sldId id="356" r:id="rId8"/>
    <p:sldId id="365" r:id="rId9"/>
    <p:sldId id="357" r:id="rId10"/>
    <p:sldId id="358" r:id="rId11"/>
    <p:sldId id="363" r:id="rId12"/>
    <p:sldId id="360" r:id="rId13"/>
    <p:sldId id="361" r:id="rId14"/>
    <p:sldId id="364" r:id="rId15"/>
    <p:sldId id="362" r:id="rId16"/>
    <p:sldId id="367" r:id="rId17"/>
    <p:sldId id="366" r:id="rId18"/>
    <p:sldId id="368" r:id="rId19"/>
    <p:sldId id="336" r:id="rId20"/>
  </p:sldIdLst>
  <p:sldSz cx="9144000" cy="6858000" type="screen4x3"/>
  <p:notesSz cx="9144000" cy="6858000"/>
  <p:embeddedFontLst>
    <p:embeddedFont>
      <p:font typeface="Times New Roman" panose="02020603050405020304" pitchFamily="18" charset="0"/>
      <p:regular r:id="rId22"/>
      <p:bold r:id="rId23"/>
      <p: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orbel" panose="020B0503020204020204" pitchFamily="34" charset="0"/>
      <p:regular r:id="rId31"/>
      <p:bold r:id="rId32"/>
      <p:italic r:id="rId33"/>
      <p:boldItalic r:id="rId34"/>
    </p:embeddedFont>
    <p:embeddedFont>
      <p:font typeface="Wingdings" panose="05000000000000000000" pitchFamily="2" charset="2"/>
      <p:regular r:id="rId35"/>
    </p:embeddedFont>
    <p:embeddedFont>
      <p:font typeface="Arial" panose="020B0604020202020204" pitchFamily="34" charset="0"/>
      <p:regular r:id="rId36"/>
      <p:bold r:id="rId37"/>
      <p:boldItalic r:id="rId3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402C"/>
    <a:srgbClr val="B54731"/>
    <a:srgbClr val="DF9D89"/>
    <a:srgbClr val="FFA9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6" autoAdjust="0"/>
    <p:restoredTop sz="93119" autoAdjust="0"/>
  </p:normalViewPr>
  <p:slideViewPr>
    <p:cSldViewPr>
      <p:cViewPr varScale="1">
        <p:scale>
          <a:sx n="91" d="100"/>
          <a:sy n="91" d="100"/>
        </p:scale>
        <p:origin x="1260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3FE03-E69C-4C2C-8487-DCDCD2B4A4F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02594-F72F-437A-8E26-460B051B83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191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body"/>
          </p:nvPr>
        </p:nvSpPr>
        <p:spPr>
          <a:xfrm>
            <a:off x="679680" y="4777920"/>
            <a:ext cx="5437800" cy="390888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TextShape 2"/>
          <p:cNvSpPr txBox="1"/>
          <p:nvPr/>
        </p:nvSpPr>
        <p:spPr>
          <a:xfrm>
            <a:off x="3850560" y="9430200"/>
            <a:ext cx="2945160" cy="4978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5089F5EC-4ECE-4BAD-8C4C-5F8A9779E34B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19</a:t>
            </a:fld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2789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5395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627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398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722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638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01345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034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873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670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747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997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617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885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png"/><Relationship Id="rId7" Type="http://schemas.openxmlformats.org/officeDocument/2006/relationships/image" Target="../media/image28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2"/>
          <p:cNvSpPr/>
          <p:nvPr/>
        </p:nvSpPr>
        <p:spPr>
          <a:xfrm>
            <a:off x="394711" y="1417119"/>
            <a:ext cx="7987289" cy="20933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ru-RU" sz="3200" b="1" strike="noStrike" spc="-1" dirty="0" smtClean="0">
                <a:uFill>
                  <a:solidFill>
                    <a:srgbClr val="FFFFFF"/>
                  </a:solidFill>
                </a:uFill>
                <a:cs typeface="Arial" panose="020B0604020202020204" pitchFamily="34" charset="0"/>
              </a:rPr>
              <a:t> </a:t>
            </a:r>
            <a:r>
              <a:rPr lang="ru-RU" sz="3200" b="1" dirty="0"/>
              <a:t> </a:t>
            </a:r>
            <a:r>
              <a:rPr lang="ru-RU" sz="3200" b="1" dirty="0" smtClean="0"/>
              <a:t>Использование </a:t>
            </a:r>
            <a:r>
              <a:rPr lang="ru-RU" sz="3200" b="1" smtClean="0"/>
              <a:t>ресурсов </a:t>
            </a:r>
          </a:p>
          <a:p>
            <a:pPr algn="ctr"/>
            <a:r>
              <a:rPr lang="ru-RU" sz="3200" b="1" smtClean="0"/>
              <a:t>цифровой образовательной среды </a:t>
            </a:r>
          </a:p>
          <a:p>
            <a:pPr algn="ctr"/>
            <a:r>
              <a:rPr lang="ru-RU" sz="3200" b="1" dirty="0" smtClean="0"/>
              <a:t>в </a:t>
            </a:r>
            <a:r>
              <a:rPr lang="ru-RU" sz="3200" b="1" dirty="0"/>
              <a:t>работе с детьми с ОВЗ </a:t>
            </a:r>
            <a:endParaRPr lang="ru-RU" sz="3200" b="1" dirty="0" smtClean="0"/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93" name="CustomShape 3"/>
          <p:cNvSpPr/>
          <p:nvPr/>
        </p:nvSpPr>
        <p:spPr>
          <a:xfrm rot="5400000">
            <a:off x="2752470" y="1534027"/>
            <a:ext cx="161281" cy="4876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6452D"/>
          </a:solidFill>
          <a:ln w="108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" name="CustomShape 5"/>
          <p:cNvSpPr/>
          <p:nvPr/>
        </p:nvSpPr>
        <p:spPr>
          <a:xfrm>
            <a:off x="304799" y="5286361"/>
            <a:ext cx="4235218" cy="7194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/>
            <a:endParaRPr lang="ru-RU" sz="1600" b="1" strike="noStrike" spc="-1" dirty="0"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95400" y="311040"/>
            <a:ext cx="7086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-1" dirty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spc="-1" dirty="0" smtClean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ГБОУ школа-интернат № 3 </a:t>
            </a:r>
            <a:r>
              <a:rPr lang="ru-RU" b="1" i="1" spc="-1" dirty="0" err="1" smtClean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г.о</a:t>
            </a:r>
            <a:r>
              <a:rPr lang="ru-RU" b="1" i="1" spc="-1" dirty="0" smtClean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. Тольятти</a:t>
            </a:r>
            <a:endParaRPr lang="ru-RU" i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4711" y="4114800"/>
            <a:ext cx="3744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/>
              <a:t>На основе анализа опыта работы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81400" y="5805723"/>
            <a:ext cx="53965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000" b="1" dirty="0" smtClean="0"/>
              <a:t>Игнатенко Н.В., </a:t>
            </a:r>
            <a:r>
              <a:rPr lang="ru-RU" sz="2000" b="1" dirty="0" err="1" smtClean="0"/>
              <a:t>Леванова</a:t>
            </a:r>
            <a:r>
              <a:rPr lang="ru-RU" sz="2000" b="1" dirty="0" smtClean="0"/>
              <a:t> К.П., </a:t>
            </a:r>
            <a:r>
              <a:rPr lang="ru-RU" sz="2000" b="1" dirty="0" err="1" smtClean="0"/>
              <a:t>Калишкина</a:t>
            </a:r>
            <a:r>
              <a:rPr lang="ru-RU" sz="2000" b="1" dirty="0" smtClean="0"/>
              <a:t> Е.С.</a:t>
            </a:r>
            <a:endParaRPr lang="ru-RU" sz="20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68356"/>
            <a:ext cx="9144000" cy="364323"/>
          </a:xfrm>
          <a:prstGeom prst="rect">
            <a:avLst/>
          </a:prstGeom>
          <a:solidFill>
            <a:srgbClr val="B54731"/>
          </a:solidFill>
        </p:spPr>
        <p:txBody>
          <a:bodyPr wrap="square" lIns="0" tIns="0" rIns="0" bIns="0" rtlCol="0"/>
          <a:lstStyle/>
          <a:p>
            <a:pPr lvl="1" algn="ctr"/>
            <a:r>
              <a:rPr lang="ru-RU" sz="2400" b="1" i="1" dirty="0" smtClean="0">
                <a:solidFill>
                  <a:schemeClr val="bg1"/>
                </a:solidFill>
              </a:rPr>
              <a:t>Задание на выбор ответа из ниспадающего списка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43200" y="-976"/>
            <a:ext cx="4024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Calibri" panose="020F0502020204030204" pitchFamily="34" charset="0"/>
              </a:rPr>
              <a:t>Примеры образовательного контента 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8382000" cy="53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12693" y="6402946"/>
            <a:ext cx="861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0000"/>
                </a:solidFill>
                <a:latin typeface="Corbel" panose="020B0503020204020204" pitchFamily="34" charset="0"/>
              </a:rPr>
              <a:t>Ресурс: </a:t>
            </a:r>
            <a:r>
              <a:rPr lang="en-US" b="1" dirty="0" smtClean="0"/>
              <a:t>LEARNINGAPPS </a:t>
            </a:r>
            <a:r>
              <a:rPr lang="ru-RU" b="1" i="1" dirty="0" smtClean="0">
                <a:solidFill>
                  <a:srgbClr val="000000"/>
                </a:solidFill>
              </a:rPr>
              <a:t> </a:t>
            </a:r>
            <a:r>
              <a:rPr lang="ru-RU" b="1" dirty="0" smtClean="0">
                <a:solidFill>
                  <a:srgbClr val="000000"/>
                </a:solidFill>
              </a:rPr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2108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68356"/>
            <a:ext cx="9144000" cy="364323"/>
          </a:xfrm>
          <a:prstGeom prst="rect">
            <a:avLst/>
          </a:prstGeom>
          <a:solidFill>
            <a:srgbClr val="B54731"/>
          </a:solidFill>
        </p:spPr>
        <p:txBody>
          <a:bodyPr wrap="square" lIns="0" tIns="0" rIns="0" bIns="0" rtlCol="0"/>
          <a:lstStyle/>
          <a:p>
            <a:pPr lvl="1" algn="ctr"/>
            <a:r>
              <a:rPr lang="ru-RU" sz="2400" b="1" i="1" dirty="0" smtClean="0">
                <a:solidFill>
                  <a:schemeClr val="bg1"/>
                </a:solidFill>
              </a:rPr>
              <a:t>Задание на выбор ответа из ниспадающего списка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43200" y="-976"/>
            <a:ext cx="4024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Calibri" panose="020F0502020204030204" pitchFamily="34" charset="0"/>
              </a:rPr>
              <a:t>Примеры образовательного контента </a:t>
            </a:r>
          </a:p>
        </p:txBody>
      </p:sp>
      <p:pic>
        <p:nvPicPr>
          <p:cNvPr id="6" name="Рисунок 5" descr="C:\Users\Интернат\Desktop\ниспадающий список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256478" y="6434254"/>
            <a:ext cx="6601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0000"/>
                </a:solidFill>
                <a:latin typeface="Corbel" panose="020B0503020204020204" pitchFamily="34" charset="0"/>
              </a:rPr>
              <a:t>Ресурс</a:t>
            </a:r>
            <a:r>
              <a:rPr lang="ru-RU" b="1" i="1" dirty="0" smtClean="0">
                <a:solidFill>
                  <a:srgbClr val="000000"/>
                </a:solidFill>
                <a:latin typeface="Corbel" panose="020B0503020204020204" pitchFamily="34" charset="0"/>
              </a:rPr>
              <a:t>: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67200" y="6455215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73127" y="6434254"/>
            <a:ext cx="2856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ea typeface="Calibri" panose="020F0502020204030204" pitchFamily="34" charset="0"/>
              </a:rPr>
              <a:t>п</a:t>
            </a:r>
            <a:r>
              <a:rPr lang="ru-RU" b="1" dirty="0" smtClean="0">
                <a:ea typeface="Calibri" panose="020F0502020204030204" pitchFamily="34" charset="0"/>
              </a:rPr>
              <a:t>рограмма «</a:t>
            </a:r>
            <a:r>
              <a:rPr lang="en-US" b="1" dirty="0">
                <a:ea typeface="Calibri" panose="020F0502020204030204" pitchFamily="34" charset="0"/>
              </a:rPr>
              <a:t>Hot </a:t>
            </a:r>
            <a:r>
              <a:rPr lang="en-US" b="1" dirty="0" err="1">
                <a:ea typeface="Calibri" panose="020F0502020204030204" pitchFamily="34" charset="0"/>
              </a:rPr>
              <a:t>Pofatoes</a:t>
            </a:r>
            <a:r>
              <a:rPr lang="ru-RU" b="1" dirty="0">
                <a:ea typeface="Calibri" panose="020F0502020204030204" pitchFamily="34" charset="0"/>
              </a:rPr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790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592" y="924712"/>
            <a:ext cx="7811429" cy="5220864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368356"/>
            <a:ext cx="9144000" cy="364323"/>
          </a:xfrm>
          <a:prstGeom prst="rect">
            <a:avLst/>
          </a:prstGeom>
          <a:solidFill>
            <a:srgbClr val="B54731"/>
          </a:solidFill>
        </p:spPr>
        <p:txBody>
          <a:bodyPr wrap="square" lIns="0" tIns="0" rIns="0" bIns="0" rtlCol="0"/>
          <a:lstStyle/>
          <a:p>
            <a:pPr lvl="1" algn="ctr"/>
            <a:r>
              <a:rPr lang="ru-RU" sz="2400" b="1" i="1" dirty="0" smtClean="0">
                <a:solidFill>
                  <a:schemeClr val="bg1"/>
                </a:solidFill>
              </a:rPr>
              <a:t>Задание на установление соответствий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0"/>
            <a:ext cx="8039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alibri" panose="020F0502020204030204" pitchFamily="34" charset="0"/>
              </a:rPr>
              <a:t>Примеры образовательного контента </a:t>
            </a:r>
            <a:endParaRPr lang="ru-RU" b="1" dirty="0">
              <a:latin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" y="6400800"/>
            <a:ext cx="41112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0000"/>
                </a:solidFill>
                <a:latin typeface="Corbel" panose="020B0503020204020204" pitchFamily="34" charset="0"/>
              </a:rPr>
              <a:t>Ресурс: </a:t>
            </a:r>
            <a:r>
              <a:rPr lang="ru-RU" b="1" dirty="0" smtClean="0"/>
              <a:t>платформа </a:t>
            </a:r>
            <a:r>
              <a:rPr lang="en-US" b="1" dirty="0" smtClean="0"/>
              <a:t>LEARNINGAPPS</a:t>
            </a:r>
            <a:r>
              <a:rPr lang="ru-RU" b="1" dirty="0" smtClean="0"/>
              <a:t> </a:t>
            </a:r>
            <a:r>
              <a:rPr lang="en-US" b="1" dirty="0" smtClean="0"/>
              <a:t> </a:t>
            </a:r>
            <a:r>
              <a:rPr lang="ru-RU" b="1" i="1" dirty="0" smtClean="0">
                <a:solidFill>
                  <a:srgbClr val="000000"/>
                </a:solidFill>
              </a:rPr>
              <a:t> </a:t>
            </a:r>
            <a:r>
              <a:rPr lang="ru-RU" b="1" dirty="0" smtClean="0">
                <a:solidFill>
                  <a:srgbClr val="000000"/>
                </a:solidFill>
              </a:rPr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2849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0" y="368356"/>
            <a:ext cx="9144000" cy="364323"/>
          </a:xfrm>
          <a:prstGeom prst="rect">
            <a:avLst/>
          </a:prstGeom>
          <a:solidFill>
            <a:srgbClr val="B54731"/>
          </a:solidFill>
        </p:spPr>
        <p:txBody>
          <a:bodyPr wrap="square" lIns="0" tIns="0" rIns="0" bIns="0" rtlCol="0"/>
          <a:lstStyle/>
          <a:p>
            <a:pPr lvl="1" algn="ctr"/>
            <a:r>
              <a:rPr lang="ru-RU" sz="2400" b="1" i="1" dirty="0" smtClean="0">
                <a:solidFill>
                  <a:schemeClr val="bg1"/>
                </a:solidFill>
              </a:rPr>
              <a:t>Задание на установление соответствий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0"/>
            <a:ext cx="8039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alibri" panose="020F0502020204030204" pitchFamily="34" charset="0"/>
              </a:rPr>
              <a:t>Примеры образовательного контента </a:t>
            </a:r>
            <a:endParaRPr lang="ru-RU" b="1" dirty="0">
              <a:latin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254" y="6488668"/>
            <a:ext cx="533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0000"/>
                </a:solidFill>
                <a:latin typeface="Corbel" panose="020B0503020204020204" pitchFamily="34" charset="0"/>
              </a:rPr>
              <a:t>Ресурс: </a:t>
            </a:r>
            <a:r>
              <a:rPr lang="ru-RU" b="1" i="1" dirty="0" smtClean="0">
                <a:solidFill>
                  <a:srgbClr val="000000"/>
                </a:solidFill>
                <a:latin typeface="Corbel" panose="020B0503020204020204" pitchFamily="34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Corbel" panose="020B0503020204020204" pitchFamily="34" charset="0"/>
              </a:rPr>
              <a:t>библиотека МЭШ, Яндекс Учебник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77" y="753700"/>
            <a:ext cx="5125859" cy="336495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424" y="3285457"/>
            <a:ext cx="5075576" cy="320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3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0" y="368356"/>
            <a:ext cx="9144000" cy="622244"/>
          </a:xfrm>
          <a:prstGeom prst="rect">
            <a:avLst/>
          </a:prstGeom>
          <a:solidFill>
            <a:srgbClr val="B54731"/>
          </a:solidFill>
        </p:spPr>
        <p:txBody>
          <a:bodyPr wrap="square" lIns="0" tIns="0" rIns="0" bIns="0" rtlCol="0"/>
          <a:lstStyle/>
          <a:p>
            <a:pPr lvl="0" algn="ctr"/>
            <a:r>
              <a:rPr lang="ru-RU" sz="2000" b="1" i="1" dirty="0" smtClean="0">
                <a:solidFill>
                  <a:schemeClr val="bg1"/>
                </a:solidFill>
              </a:rPr>
              <a:t>Мотивационные </a:t>
            </a:r>
            <a:r>
              <a:rPr lang="ru-RU" sz="2000" b="1" i="1" dirty="0">
                <a:solidFill>
                  <a:schemeClr val="bg1"/>
                </a:solidFill>
              </a:rPr>
              <a:t>задания, ориентированные </a:t>
            </a:r>
            <a:endParaRPr lang="ru-RU" sz="2000" b="1" i="1" dirty="0" smtClean="0">
              <a:solidFill>
                <a:schemeClr val="bg1"/>
              </a:solidFill>
            </a:endParaRPr>
          </a:p>
          <a:p>
            <a:pPr lvl="0" algn="ctr"/>
            <a:r>
              <a:rPr lang="ru-RU" sz="2000" b="1" i="1" dirty="0" smtClean="0">
                <a:solidFill>
                  <a:schemeClr val="bg1"/>
                </a:solidFill>
              </a:rPr>
              <a:t>на </a:t>
            </a:r>
            <a:r>
              <a:rPr lang="ru-RU" sz="2000" b="1" i="1" dirty="0" err="1">
                <a:solidFill>
                  <a:schemeClr val="bg1"/>
                </a:solidFill>
              </a:rPr>
              <a:t>дальнейщую</a:t>
            </a:r>
            <a:r>
              <a:rPr lang="ru-RU" sz="2000" b="1" i="1" dirty="0">
                <a:solidFill>
                  <a:schemeClr val="bg1"/>
                </a:solidFill>
              </a:rPr>
              <a:t> поисковую (проектную) деятельность учащегося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0"/>
            <a:ext cx="8039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alibri" panose="020F0502020204030204" pitchFamily="34" charset="0"/>
              </a:rPr>
              <a:t>Примеры образовательного контента </a:t>
            </a:r>
            <a:endParaRPr lang="ru-RU" b="1" dirty="0">
              <a:latin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6478" y="6434254"/>
            <a:ext cx="88113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000000"/>
                </a:solidFill>
                <a:latin typeface="Corbel" panose="020B0503020204020204" pitchFamily="34" charset="0"/>
              </a:rPr>
              <a:t>Ресурс: </a:t>
            </a:r>
            <a:r>
              <a:rPr lang="en-US" sz="1600" b="1" dirty="0" smtClean="0"/>
              <a:t>LEARNINGAPPS</a:t>
            </a:r>
            <a:r>
              <a:rPr lang="ru-RU" sz="1600" b="1" dirty="0" smtClean="0"/>
              <a:t>, </a:t>
            </a:r>
            <a:r>
              <a:rPr lang="ru-RU" sz="1600" b="1" dirty="0" smtClean="0">
                <a:ea typeface="Calibri" panose="020F0502020204030204" pitchFamily="34" charset="0"/>
              </a:rPr>
              <a:t>программа «</a:t>
            </a:r>
            <a:r>
              <a:rPr lang="en-US" sz="1600" b="1" dirty="0" smtClean="0">
                <a:ea typeface="Calibri" panose="020F0502020204030204" pitchFamily="34" charset="0"/>
              </a:rPr>
              <a:t>Hot </a:t>
            </a:r>
            <a:r>
              <a:rPr lang="en-US" sz="1600" b="1" dirty="0" err="1" smtClean="0">
                <a:ea typeface="Calibri" panose="020F0502020204030204" pitchFamily="34" charset="0"/>
              </a:rPr>
              <a:t>Pofatoes</a:t>
            </a:r>
            <a:r>
              <a:rPr lang="ru-RU" sz="1600" b="1" dirty="0" smtClean="0">
                <a:ea typeface="Calibri" panose="020F0502020204030204" pitchFamily="34" charset="0"/>
              </a:rPr>
              <a:t>»  </a:t>
            </a:r>
            <a:endParaRPr lang="ru-RU" sz="1600" b="1" dirty="0"/>
          </a:p>
        </p:txBody>
      </p:sp>
      <p:pic>
        <p:nvPicPr>
          <p:cNvPr id="7" name="Рисунок 6" descr="C:\Users\Интернат\Desktop\доп\кроссворд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778773"/>
            <a:ext cx="54102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082190"/>
            <a:ext cx="4737522" cy="316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5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0" y="368356"/>
            <a:ext cx="9144000" cy="364323"/>
          </a:xfrm>
          <a:prstGeom prst="rect">
            <a:avLst/>
          </a:prstGeom>
          <a:solidFill>
            <a:srgbClr val="B54731"/>
          </a:solidFill>
        </p:spPr>
        <p:txBody>
          <a:bodyPr wrap="square" lIns="0" tIns="0" rIns="0" bIns="0" rtlCol="0"/>
          <a:lstStyle/>
          <a:p>
            <a:pPr lvl="1" algn="ctr"/>
            <a:r>
              <a:rPr lang="ru-RU" sz="2400" b="1" i="1" dirty="0" smtClean="0">
                <a:solidFill>
                  <a:schemeClr val="bg1"/>
                </a:solidFill>
              </a:rPr>
              <a:t>Озвучивание информации («звуковая дорожка»)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0"/>
            <a:ext cx="8039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alibri" panose="020F0502020204030204" pitchFamily="34" charset="0"/>
              </a:rPr>
              <a:t>Примеры образовательного контента </a:t>
            </a:r>
            <a:endParaRPr lang="ru-RU" b="1" dirty="0">
              <a:latin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" y="6400800"/>
            <a:ext cx="647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0000"/>
                </a:solidFill>
                <a:latin typeface="Corbel" panose="020B0503020204020204" pitchFamily="34" charset="0"/>
              </a:rPr>
              <a:t>Ресурс: </a:t>
            </a:r>
            <a:r>
              <a:rPr lang="ru-RU" b="1" dirty="0" smtClean="0"/>
              <a:t>Мобильное Электронное образование  </a:t>
            </a:r>
            <a:r>
              <a:rPr lang="en-US" b="1" dirty="0" smtClean="0"/>
              <a:t> </a:t>
            </a:r>
            <a:r>
              <a:rPr lang="ru-RU" b="1" i="1" dirty="0" smtClean="0">
                <a:solidFill>
                  <a:srgbClr val="000000"/>
                </a:solidFill>
              </a:rPr>
              <a:t> </a:t>
            </a:r>
            <a:r>
              <a:rPr lang="ru-RU" b="1" dirty="0" smtClean="0">
                <a:solidFill>
                  <a:srgbClr val="000000"/>
                </a:solidFill>
              </a:rPr>
              <a:t> </a:t>
            </a:r>
            <a:endParaRPr lang="ru-RU" b="1" dirty="0"/>
          </a:p>
        </p:txBody>
      </p:sp>
      <p:pic>
        <p:nvPicPr>
          <p:cNvPr id="7" name="Рисунок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38200"/>
            <a:ext cx="4800600" cy="51992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622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0" y="368356"/>
            <a:ext cx="9144000" cy="364323"/>
          </a:xfrm>
          <a:prstGeom prst="rect">
            <a:avLst/>
          </a:prstGeom>
          <a:solidFill>
            <a:srgbClr val="B54731"/>
          </a:solidFill>
        </p:spPr>
        <p:txBody>
          <a:bodyPr wrap="square" lIns="0" tIns="0" rIns="0" bIns="0" rtlCol="0"/>
          <a:lstStyle/>
          <a:p>
            <a:pPr lvl="1" algn="ctr"/>
            <a:r>
              <a:rPr lang="ru-RU" sz="2400" b="1" i="1" dirty="0" smtClean="0">
                <a:solidFill>
                  <a:schemeClr val="bg1"/>
                </a:solidFill>
              </a:rPr>
              <a:t>Озвучивание информации («</a:t>
            </a:r>
            <a:r>
              <a:rPr lang="ru-RU" sz="2400" b="1" i="1" dirty="0" err="1" smtClean="0">
                <a:solidFill>
                  <a:schemeClr val="bg1"/>
                </a:solidFill>
              </a:rPr>
              <a:t>видеоурок</a:t>
            </a:r>
            <a:r>
              <a:rPr lang="ru-RU" sz="2400" b="1" i="1" dirty="0" smtClean="0">
                <a:solidFill>
                  <a:schemeClr val="bg1"/>
                </a:solidFill>
              </a:rPr>
              <a:t>»)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0"/>
            <a:ext cx="8039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alibri" panose="020F0502020204030204" pitchFamily="34" charset="0"/>
              </a:rPr>
              <a:t>Примеры образовательного контента </a:t>
            </a:r>
            <a:endParaRPr lang="ru-RU" b="1" dirty="0">
              <a:latin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" y="6400800"/>
            <a:ext cx="647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0000"/>
                </a:solidFill>
                <a:latin typeface="Corbel" panose="020B0503020204020204" pitchFamily="34" charset="0"/>
              </a:rPr>
              <a:t>Ресурс</a:t>
            </a:r>
            <a:r>
              <a:rPr lang="ru-RU" b="1" i="1" dirty="0" smtClean="0">
                <a:solidFill>
                  <a:srgbClr val="000000"/>
                </a:solidFill>
                <a:latin typeface="Corbel" panose="020B0503020204020204" pitchFamily="34" charset="0"/>
              </a:rPr>
              <a:t>: </a:t>
            </a:r>
            <a:r>
              <a:rPr lang="ru-RU" b="1" dirty="0" smtClean="0">
                <a:solidFill>
                  <a:srgbClr val="000000"/>
                </a:solidFill>
                <a:latin typeface="Corbel" panose="020B0503020204020204" pitchFamily="34" charset="0"/>
              </a:rPr>
              <a:t>Российская Электронная школа, </a:t>
            </a:r>
            <a:r>
              <a:rPr lang="en-US" b="1" dirty="0" smtClean="0">
                <a:solidFill>
                  <a:srgbClr val="000000"/>
                </a:solidFill>
                <a:latin typeface="Corbel" panose="020B0503020204020204" pitchFamily="34" charset="0"/>
              </a:rPr>
              <a:t>InternetUrok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79" y="914400"/>
            <a:ext cx="4933479" cy="29617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894001"/>
            <a:ext cx="4572000" cy="331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0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86941"/>
            <a:ext cx="9144000" cy="364323"/>
          </a:xfrm>
          <a:prstGeom prst="rect">
            <a:avLst/>
          </a:prstGeom>
          <a:solidFill>
            <a:srgbClr val="B54731"/>
          </a:solidFill>
        </p:spPr>
        <p:txBody>
          <a:bodyPr wrap="square" lIns="0" tIns="0" rIns="0" bIns="0" rtlCol="0"/>
          <a:lstStyle/>
          <a:p>
            <a:pPr lvl="1" algn="ctr"/>
            <a:r>
              <a:rPr lang="ru-RU" sz="2400" b="1" i="1" dirty="0" smtClean="0">
                <a:solidFill>
                  <a:schemeClr val="bg1"/>
                </a:solidFill>
              </a:rPr>
              <a:t>Задание на распределение элементов по строкам таблицы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43200" y="-976"/>
            <a:ext cx="4024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Calibri" panose="020F0502020204030204" pitchFamily="34" charset="0"/>
              </a:rPr>
              <a:t>Примеры образовательного контента </a:t>
            </a:r>
          </a:p>
        </p:txBody>
      </p:sp>
      <p:pic>
        <p:nvPicPr>
          <p:cNvPr id="8" name="Рисунок 7" descr="G:\картинки\месяцы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47546"/>
            <a:ext cx="4572000" cy="306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Интернат\Desktop\дни недели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032" y="3604260"/>
            <a:ext cx="4564380" cy="32537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81000" y="6442204"/>
            <a:ext cx="3650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0000"/>
                </a:solidFill>
                <a:latin typeface="Corbel" panose="020B0503020204020204" pitchFamily="34" charset="0"/>
              </a:rPr>
              <a:t>Ресурс: </a:t>
            </a:r>
            <a:r>
              <a:rPr lang="ru-RU" b="1" dirty="0" smtClean="0">
                <a:ea typeface="Calibri" panose="020F0502020204030204" pitchFamily="34" charset="0"/>
              </a:rPr>
              <a:t>программа «</a:t>
            </a:r>
            <a:r>
              <a:rPr lang="en-US" b="1" dirty="0" smtClean="0">
                <a:ea typeface="Calibri" panose="020F0502020204030204" pitchFamily="34" charset="0"/>
              </a:rPr>
              <a:t>Hot </a:t>
            </a:r>
            <a:r>
              <a:rPr lang="en-US" b="1" dirty="0" err="1" smtClean="0">
                <a:ea typeface="Calibri" panose="020F0502020204030204" pitchFamily="34" charset="0"/>
              </a:rPr>
              <a:t>Pofates</a:t>
            </a:r>
            <a:r>
              <a:rPr lang="ru-RU" b="1" dirty="0" smtClean="0">
                <a:ea typeface="Calibri" panose="020F0502020204030204" pitchFamily="34" charset="0"/>
              </a:rPr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572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86941"/>
            <a:ext cx="9144000" cy="364323"/>
          </a:xfrm>
          <a:prstGeom prst="rect">
            <a:avLst/>
          </a:prstGeom>
          <a:solidFill>
            <a:srgbClr val="B54731"/>
          </a:solidFill>
        </p:spPr>
        <p:txBody>
          <a:bodyPr wrap="square" lIns="0" tIns="0" rIns="0" bIns="0" rtlCol="0"/>
          <a:lstStyle/>
          <a:p>
            <a:pPr lvl="1" algn="ctr"/>
            <a:r>
              <a:rPr lang="ru-RU" sz="2400" b="1" i="1" dirty="0" smtClean="0">
                <a:solidFill>
                  <a:schemeClr val="bg1"/>
                </a:solidFill>
              </a:rPr>
              <a:t>Наиболее востребованные ресурсы ЦОС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629400" y="-22302"/>
            <a:ext cx="2097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i="1" dirty="0" smtClean="0">
                <a:latin typeface="Calibri" panose="020F0502020204030204" pitchFamily="34" charset="0"/>
              </a:rPr>
              <a:t>Из опыта работы</a:t>
            </a:r>
            <a:endParaRPr lang="ru-RU" b="1" i="1" dirty="0">
              <a:latin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77078" y="3426431"/>
            <a:ext cx="2855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Цифровая образовательная среда</a:t>
            </a:r>
          </a:p>
          <a:p>
            <a:pPr algn="ctr"/>
            <a:r>
              <a:rPr lang="ru-RU" b="1" dirty="0" smtClean="0"/>
              <a:t> с онлайн-курсами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56" y="1211915"/>
            <a:ext cx="2891084" cy="15970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599" y="732575"/>
            <a:ext cx="3595833" cy="8822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688" y="4298562"/>
            <a:ext cx="3356232" cy="16202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3421" y="2603002"/>
            <a:ext cx="2819033" cy="91976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565227" y="1571213"/>
            <a:ext cx="3660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О</a:t>
            </a:r>
            <a:r>
              <a:rPr lang="ru-RU" b="1" dirty="0" smtClean="0"/>
              <a:t>нлайн-конструктор для </a:t>
            </a:r>
          </a:p>
          <a:p>
            <a:pPr algn="ctr"/>
            <a:r>
              <a:rPr lang="ru-RU" b="1" dirty="0" smtClean="0"/>
              <a:t>создания интерактивных заданий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6786" y="2739400"/>
            <a:ext cx="312098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Образовательная платформа</a:t>
            </a:r>
          </a:p>
          <a:p>
            <a:pPr algn="ctr"/>
            <a:r>
              <a:rPr lang="ru-RU" b="1" dirty="0" smtClean="0"/>
              <a:t> с интерактивными уроками </a:t>
            </a:r>
          </a:p>
          <a:p>
            <a:pPr algn="ctr"/>
            <a:r>
              <a:rPr lang="ru-RU" b="1" dirty="0" smtClean="0"/>
              <a:t>по всему школьному курсу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4102254"/>
            <a:ext cx="2124765" cy="113486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061" y="5190215"/>
            <a:ext cx="45354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33333"/>
                </a:solidFill>
              </a:rPr>
              <a:t>Сценарии </a:t>
            </a:r>
            <a:r>
              <a:rPr lang="ru-RU" b="1" dirty="0">
                <a:solidFill>
                  <a:srgbClr val="333333"/>
                </a:solidFill>
              </a:rPr>
              <a:t>уроков, тесты, учебные пособия, художественная литература, фото - и </a:t>
            </a:r>
            <a:r>
              <a:rPr lang="ru-RU" b="1" dirty="0" err="1">
                <a:solidFill>
                  <a:srgbClr val="333333"/>
                </a:solidFill>
              </a:rPr>
              <a:t>видеохроника</a:t>
            </a:r>
            <a:r>
              <a:rPr lang="ru-RU" b="1" dirty="0">
                <a:solidFill>
                  <a:srgbClr val="333333"/>
                </a:solidFill>
              </a:rPr>
              <a:t>, аудиозаписи, </a:t>
            </a:r>
            <a:r>
              <a:rPr lang="ru-RU" b="1" dirty="0" err="1">
                <a:solidFill>
                  <a:srgbClr val="333333"/>
                </a:solidFill>
              </a:rPr>
              <a:t>видеоуроки</a:t>
            </a:r>
            <a:r>
              <a:rPr lang="ru-RU" b="1" dirty="0">
                <a:solidFill>
                  <a:srgbClr val="333333"/>
                </a:solidFill>
              </a:rPr>
              <a:t>, задания для самодиагностики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620592" y="5851935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 smtClean="0"/>
              <a:t>Программа, предоставляющая педагогам </a:t>
            </a:r>
            <a:r>
              <a:rPr lang="ru-RU" sz="1600" b="1" dirty="0"/>
              <a:t>возможность самостоятельно создавать интерактивные задания и тесты для контроля и самоконтроля учащихся 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0" y="2497633"/>
            <a:ext cx="2681433" cy="86447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353016" y="3276667"/>
            <a:ext cx="2839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Библиотека </a:t>
            </a:r>
            <a:r>
              <a:rPr lang="ru-RU" b="1" dirty="0" err="1" smtClean="0"/>
              <a:t>видеоуроков</a:t>
            </a:r>
            <a:r>
              <a:rPr lang="ru-RU" b="1" dirty="0" smtClean="0"/>
              <a:t>,</a:t>
            </a:r>
          </a:p>
          <a:p>
            <a:pPr algn="ctr"/>
            <a:r>
              <a:rPr lang="ru-RU" b="1" dirty="0" smtClean="0"/>
              <a:t> конспектов, тестов</a:t>
            </a:r>
          </a:p>
          <a:p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147917" y="1896730"/>
            <a:ext cx="22662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Большое количество</a:t>
            </a:r>
          </a:p>
          <a:p>
            <a:pPr algn="ctr"/>
            <a:r>
              <a:rPr lang="ru-RU" b="1" dirty="0"/>
              <a:t>з</a:t>
            </a:r>
            <a:r>
              <a:rPr lang="ru-RU" b="1" dirty="0" smtClean="0"/>
              <a:t>аданий и сервисов</a:t>
            </a: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5289" y="773232"/>
            <a:ext cx="2222612" cy="12192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0640" y="4469858"/>
            <a:ext cx="2091109" cy="4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8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Рисунок 2"/>
          <p:cNvPicPr/>
          <p:nvPr/>
        </p:nvPicPr>
        <p:blipFill>
          <a:blip r:embed="rId3"/>
          <a:stretch/>
        </p:blipFill>
        <p:spPr>
          <a:xfrm>
            <a:off x="0" y="483120"/>
            <a:ext cx="9143640" cy="5189040"/>
          </a:xfrm>
          <a:prstGeom prst="rect">
            <a:avLst/>
          </a:prstGeom>
          <a:ln>
            <a:noFill/>
          </a:ln>
        </p:spPr>
      </p:pic>
      <p:sp>
        <p:nvSpPr>
          <p:cNvPr id="120" name="CustomShape 1"/>
          <p:cNvSpPr/>
          <p:nvPr/>
        </p:nvSpPr>
        <p:spPr>
          <a:xfrm>
            <a:off x="0" y="-19080"/>
            <a:ext cx="9143640" cy="459360"/>
          </a:xfrm>
          <a:prstGeom prst="rect">
            <a:avLst/>
          </a:prstGeom>
          <a:gradFill>
            <a:gsLst>
              <a:gs pos="0">
                <a:srgbClr val="0BB6D2"/>
              </a:gs>
              <a:gs pos="100000">
                <a:srgbClr val="FFFFFF"/>
              </a:gs>
            </a:gsLst>
            <a:path path="circle"/>
          </a:gradFill>
          <a:ln w="108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2" name="CustomShape 2"/>
          <p:cNvSpPr/>
          <p:nvPr/>
        </p:nvSpPr>
        <p:spPr>
          <a:xfrm>
            <a:off x="360" y="2274003"/>
            <a:ext cx="9143640" cy="14794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ru-RU" sz="3200" b="0" strike="noStrike" spc="-1" dirty="0" smtClean="0">
              <a:solidFill>
                <a:srgbClr val="29292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3200" spc="-1" dirty="0">
              <a:solidFill>
                <a:srgbClr val="29292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3200" b="0" strike="noStrike" spc="-1" dirty="0" smtClean="0">
              <a:solidFill>
                <a:srgbClr val="29292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1" strike="noStrike" spc="-1" dirty="0" smtClean="0">
                <a:solidFill>
                  <a:srgbClr val="29292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СПАСИБО </a:t>
            </a:r>
            <a:r>
              <a:rPr lang="ru-RU" sz="3200" b="1" strike="noStrike" spc="-1" dirty="0">
                <a:solidFill>
                  <a:srgbClr val="29292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ЗА </a:t>
            </a:r>
            <a:r>
              <a:rPr lang="ru-RU" sz="3200" b="1" strike="noStrike" spc="-1" dirty="0" smtClean="0">
                <a:solidFill>
                  <a:srgbClr val="29292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ВНИМАНИЕ!</a:t>
            </a:r>
            <a:endParaRPr lang="ru-RU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56345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gnzacademy.com/wp-content/uploads/2020/03/TOP5-1536x102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47650"/>
            <a:ext cx="3276600" cy="20383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609600" y="2667000"/>
            <a:ext cx="8001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к</a:t>
            </a:r>
            <a:r>
              <a:rPr lang="ru-RU" sz="3200" b="1" dirty="0" smtClean="0"/>
              <a:t>лючевых составляющих </a:t>
            </a:r>
          </a:p>
          <a:p>
            <a:pPr algn="ctr"/>
            <a:r>
              <a:rPr lang="ru-RU" sz="3200" b="1" dirty="0" smtClean="0"/>
              <a:t>деятельности педагога </a:t>
            </a:r>
          </a:p>
          <a:p>
            <a:pPr algn="ctr"/>
            <a:r>
              <a:rPr lang="ru-RU" sz="3200" b="1" dirty="0"/>
              <a:t>по реализации АООП для детей с ОВЗ с использованием ресурсов цифровой образовательной </a:t>
            </a:r>
            <a:r>
              <a:rPr lang="ru-RU" sz="3200" b="1" dirty="0" smtClean="0"/>
              <a:t>среды</a:t>
            </a:r>
            <a:endParaRPr lang="ru-RU" sz="3200" b="1" dirty="0"/>
          </a:p>
        </p:txBody>
      </p:sp>
      <p:sp>
        <p:nvSpPr>
          <p:cNvPr id="5" name="CustomShape 3"/>
          <p:cNvSpPr/>
          <p:nvPr/>
        </p:nvSpPr>
        <p:spPr>
          <a:xfrm rot="5400000">
            <a:off x="2814959" y="-71759"/>
            <a:ext cx="161281" cy="4876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6452D"/>
          </a:solidFill>
          <a:ln w="108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417535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95400" y="311040"/>
            <a:ext cx="7086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-1" dirty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i="1" dirty="0"/>
          </a:p>
        </p:txBody>
      </p:sp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1143000" y="40268"/>
            <a:ext cx="686478" cy="579416"/>
            <a:chOff x="1110" y="2656"/>
            <a:chExt cx="1549" cy="1351"/>
          </a:xfrm>
          <a:solidFill>
            <a:srgbClr val="B54731"/>
          </a:solidFill>
        </p:grpSpPr>
        <p:sp>
          <p:nvSpPr>
            <p:cNvPr id="10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/>
            </a:p>
          </p:txBody>
        </p:sp>
        <p:sp>
          <p:nvSpPr>
            <p:cNvPr id="11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/>
            </a:p>
          </p:txBody>
        </p:sp>
        <p:sp>
          <p:nvSpPr>
            <p:cNvPr id="12" name="AutoShape 6"/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dirty="0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386995" y="118868"/>
            <a:ext cx="1900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ru-RU" sz="2000" b="1" dirty="0" smtClean="0">
                <a:solidFill>
                  <a:schemeClr val="bg1"/>
                </a:solidFill>
              </a:rPr>
              <a:t>1</a:t>
            </a:r>
            <a:endParaRPr lang="en-US" alt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1871" y="92590"/>
            <a:ext cx="7987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A4402C"/>
                </a:solidFill>
              </a:rPr>
              <a:t>Учет особых образовательных потребностей</a:t>
            </a:r>
            <a:endParaRPr lang="ru-RU" sz="2400" b="1" dirty="0">
              <a:solidFill>
                <a:srgbClr val="A4402C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1418" y="685112"/>
            <a:ext cx="3742840" cy="914400"/>
          </a:xfrm>
          <a:prstGeom prst="rect">
            <a:avLst/>
          </a:prstGeom>
          <a:solidFill>
            <a:srgbClr val="DF9D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Адаптация материала с учетом необходимости коррекции психофизического развития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19558" y="1735947"/>
            <a:ext cx="3742840" cy="914400"/>
          </a:xfrm>
          <a:prstGeom prst="rect">
            <a:avLst/>
          </a:prstGeom>
          <a:solidFill>
            <a:srgbClr val="DF9D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Учет специфики усвоения знаний обучающихся по адаптированной образовательной программе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19558" y="2754539"/>
            <a:ext cx="3742840" cy="914400"/>
          </a:xfrm>
          <a:prstGeom prst="rect">
            <a:avLst/>
          </a:prstGeom>
          <a:solidFill>
            <a:srgbClr val="DF9D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Учет индивидуальных особенностей обучающихся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19558" y="3779306"/>
            <a:ext cx="3742839" cy="914400"/>
          </a:xfrm>
          <a:prstGeom prst="rect">
            <a:avLst/>
          </a:prstGeom>
          <a:solidFill>
            <a:srgbClr val="DF9D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Развитие обратимости мыслительных операций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19558" y="4804073"/>
            <a:ext cx="3742839" cy="914400"/>
          </a:xfrm>
          <a:prstGeom prst="rect">
            <a:avLst/>
          </a:prstGeom>
          <a:solidFill>
            <a:srgbClr val="DF9D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Содействие нарастанию речевой и познавательной активности и самостоятельности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834255" y="675168"/>
            <a:ext cx="41148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Моделирование </a:t>
            </a:r>
            <a:r>
              <a:rPr lang="ru-RU" sz="1600" b="1" dirty="0">
                <a:solidFill>
                  <a:schemeClr val="tx1"/>
                </a:solidFill>
              </a:rPr>
              <a:t>доступных для понимания инструкций; наличие встроенной коррекционной помощи </a:t>
            </a:r>
            <a:r>
              <a:rPr lang="ru-RU" sz="1600" b="1" dirty="0" smtClean="0">
                <a:solidFill>
                  <a:schemeClr val="tx1"/>
                </a:solidFill>
              </a:rPr>
              <a:t>(</a:t>
            </a:r>
            <a:r>
              <a:rPr lang="ru-RU" sz="1600" b="1" i="1" dirty="0" smtClean="0">
                <a:solidFill>
                  <a:schemeClr val="tx1"/>
                </a:solidFill>
              </a:rPr>
              <a:t>«ПОМОГАЛКА»</a:t>
            </a:r>
            <a:r>
              <a:rPr lang="ru-RU" sz="1600" b="1" dirty="0" smtClean="0">
                <a:solidFill>
                  <a:schemeClr val="tx1"/>
                </a:solidFill>
              </a:rPr>
              <a:t>)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69567" y="1735947"/>
            <a:ext cx="41148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В</a:t>
            </a:r>
            <a:r>
              <a:rPr lang="ru-RU" b="1" dirty="0" smtClean="0">
                <a:solidFill>
                  <a:schemeClr val="tx1"/>
                </a:solidFill>
              </a:rPr>
              <a:t>ариативность </a:t>
            </a:r>
            <a:r>
              <a:rPr lang="ru-RU" b="1" dirty="0">
                <a:solidFill>
                  <a:schemeClr val="tx1"/>
                </a:solidFill>
              </a:rPr>
              <a:t>используемых методов (словесных, наглядных, практических); эмоционально яркий материал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893728" y="2754539"/>
            <a:ext cx="41148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>
                <a:solidFill>
                  <a:schemeClr val="tx1"/>
                </a:solidFill>
              </a:rPr>
              <a:t>В</a:t>
            </a:r>
            <a:r>
              <a:rPr lang="ru-RU" sz="1400" b="1" dirty="0" smtClean="0">
                <a:solidFill>
                  <a:schemeClr val="tx1"/>
                </a:solidFill>
              </a:rPr>
              <a:t>озможность </a:t>
            </a:r>
            <a:r>
              <a:rPr lang="ru-RU" sz="1400" b="1" dirty="0">
                <a:solidFill>
                  <a:schemeClr val="tx1"/>
                </a:solidFill>
              </a:rPr>
              <a:t>обеспечения индивидуального темпа обучения и уровня сложности материала: от максимального упрощения к постепенному повышению сложности последующих заданий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899304" y="3779306"/>
            <a:ext cx="41148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chemeClr val="tx1"/>
                </a:solidFill>
              </a:rPr>
              <a:t>П</a:t>
            </a:r>
            <a:r>
              <a:rPr lang="ru-RU" b="1" dirty="0" smtClean="0">
                <a:solidFill>
                  <a:schemeClr val="tx1"/>
                </a:solidFill>
              </a:rPr>
              <a:t>редоставление </a:t>
            </a:r>
            <a:r>
              <a:rPr lang="ru-RU" b="1" dirty="0">
                <a:solidFill>
                  <a:schemeClr val="tx1"/>
                </a:solidFill>
              </a:rPr>
              <a:t>возможности осмысления ребенком зависимости между действиями и их результатом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897445" y="4804073"/>
            <a:ext cx="41148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solidFill>
                  <a:schemeClr val="tx1"/>
                </a:solidFill>
              </a:rPr>
              <a:t>О</a:t>
            </a:r>
            <a:r>
              <a:rPr lang="ru-RU" sz="1600" b="1" dirty="0" smtClean="0">
                <a:solidFill>
                  <a:schemeClr val="tx1"/>
                </a:solidFill>
              </a:rPr>
              <a:t>т </a:t>
            </a:r>
            <a:r>
              <a:rPr lang="ru-RU" sz="1600" b="1" dirty="0">
                <a:solidFill>
                  <a:schemeClr val="tx1"/>
                </a:solidFill>
              </a:rPr>
              <a:t>небольших действий при выполнении заданий к самостоятельному решению житейских, познавательных и коммуникативных задач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4138131" y="1026054"/>
            <a:ext cx="533400" cy="269595"/>
          </a:xfrm>
          <a:prstGeom prst="rightArrow">
            <a:avLst/>
          </a:prstGeom>
          <a:solidFill>
            <a:srgbClr val="A440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4163221" y="4139377"/>
            <a:ext cx="533400" cy="269595"/>
          </a:xfrm>
          <a:prstGeom prst="rightArrow">
            <a:avLst/>
          </a:prstGeom>
          <a:solidFill>
            <a:srgbClr val="A440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4163221" y="3049921"/>
            <a:ext cx="533400" cy="269595"/>
          </a:xfrm>
          <a:prstGeom prst="rightArrow">
            <a:avLst/>
          </a:prstGeom>
          <a:solidFill>
            <a:srgbClr val="A440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4163221" y="5126475"/>
            <a:ext cx="533400" cy="269595"/>
          </a:xfrm>
          <a:prstGeom prst="rightArrow">
            <a:avLst/>
          </a:prstGeom>
          <a:solidFill>
            <a:srgbClr val="A440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4165079" y="6199569"/>
            <a:ext cx="533400" cy="269595"/>
          </a:xfrm>
          <a:prstGeom prst="rightArrow">
            <a:avLst/>
          </a:prstGeom>
          <a:solidFill>
            <a:srgbClr val="A440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19558" y="5877166"/>
            <a:ext cx="3742839" cy="914400"/>
          </a:xfrm>
          <a:prstGeom prst="rect">
            <a:avLst/>
          </a:prstGeom>
          <a:solidFill>
            <a:srgbClr val="DF9D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Формирование сферы жизненной компетенции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901162" y="5877167"/>
            <a:ext cx="41148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solidFill>
                  <a:schemeClr val="tx1"/>
                </a:solidFill>
              </a:rPr>
              <a:t>А</a:t>
            </a:r>
            <a:r>
              <a:rPr lang="ru-RU" sz="1600" b="1" dirty="0" smtClean="0">
                <a:solidFill>
                  <a:schemeClr val="tx1"/>
                </a:solidFill>
              </a:rPr>
              <a:t>ктуализация </a:t>
            </a:r>
            <a:r>
              <a:rPr lang="ru-RU" sz="1600" b="1" dirty="0">
                <a:solidFill>
                  <a:schemeClr val="tx1"/>
                </a:solidFill>
              </a:rPr>
              <a:t>полученных знаний в ситуациях взаимодействия с другими людьми, применение их в жизненной практике</a:t>
            </a:r>
          </a:p>
        </p:txBody>
      </p:sp>
      <p:sp>
        <p:nvSpPr>
          <p:cNvPr id="29" name="Стрелка вправо 28"/>
          <p:cNvSpPr/>
          <p:nvPr/>
        </p:nvSpPr>
        <p:spPr>
          <a:xfrm>
            <a:off x="4138131" y="2037987"/>
            <a:ext cx="533400" cy="269595"/>
          </a:xfrm>
          <a:prstGeom prst="rightArrow">
            <a:avLst/>
          </a:prstGeom>
          <a:solidFill>
            <a:srgbClr val="A440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 descr="https://gnzacademy.com/wp-content/uploads/2020/03/TOP5-1536x102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6" y="-4212"/>
            <a:ext cx="990600" cy="622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44880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17680" y="278700"/>
            <a:ext cx="7086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-1" dirty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i="1" dirty="0"/>
          </a:p>
        </p:txBody>
      </p:sp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1391352" y="99394"/>
            <a:ext cx="686478" cy="579416"/>
            <a:chOff x="1110" y="2656"/>
            <a:chExt cx="1549" cy="1351"/>
          </a:xfrm>
          <a:solidFill>
            <a:srgbClr val="B54731"/>
          </a:solidFill>
        </p:grpSpPr>
        <p:sp>
          <p:nvSpPr>
            <p:cNvPr id="10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/>
            </a:p>
          </p:txBody>
        </p:sp>
        <p:sp>
          <p:nvSpPr>
            <p:cNvPr id="11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/>
            </a:p>
          </p:txBody>
        </p:sp>
        <p:sp>
          <p:nvSpPr>
            <p:cNvPr id="12" name="AutoShape 6"/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dirty="0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635347" y="184114"/>
            <a:ext cx="1900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2000" b="1" dirty="0" smtClean="0">
                <a:solidFill>
                  <a:schemeClr val="bg1"/>
                </a:solidFill>
              </a:rPr>
              <a:t>2</a:t>
            </a:r>
            <a:endParaRPr lang="en-US" alt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1871" y="127336"/>
            <a:ext cx="7987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A4402C"/>
                </a:solidFill>
              </a:rPr>
              <a:t>Выбор учебного материала</a:t>
            </a:r>
            <a:endParaRPr lang="ru-RU" sz="2400" b="1" dirty="0">
              <a:solidFill>
                <a:srgbClr val="A4402C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6150" y="1054796"/>
            <a:ext cx="3957597" cy="1418981"/>
          </a:xfrm>
          <a:prstGeom prst="rect">
            <a:avLst/>
          </a:prstGeom>
          <a:solidFill>
            <a:srgbClr val="DF9D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chemeClr val="tx1"/>
                </a:solidFill>
              </a:rPr>
              <a:t>Соотнесение с программным материалом </a:t>
            </a:r>
            <a:endParaRPr lang="ru-RU" b="1" dirty="0" smtClean="0">
              <a:solidFill>
                <a:schemeClr val="tx1"/>
              </a:solidFill>
            </a:endParaRPr>
          </a:p>
          <a:p>
            <a:pPr lvl="0" algn="ctr"/>
            <a:r>
              <a:rPr lang="ru-RU" b="1" dirty="0" smtClean="0">
                <a:solidFill>
                  <a:schemeClr val="tx1"/>
                </a:solidFill>
              </a:rPr>
              <a:t>(</a:t>
            </a:r>
            <a:r>
              <a:rPr lang="ru-RU" b="1" dirty="0">
                <a:solidFill>
                  <a:schemeClr val="tx1"/>
                </a:solidFill>
              </a:rPr>
              <a:t>соответствие поставленным задачам и обозначенным результатам </a:t>
            </a:r>
            <a:endParaRPr lang="ru-RU" b="1" dirty="0" smtClean="0">
              <a:solidFill>
                <a:schemeClr val="tx1"/>
              </a:solidFill>
            </a:endParaRPr>
          </a:p>
          <a:p>
            <a:pPr lvl="0" algn="ctr"/>
            <a:r>
              <a:rPr lang="ru-RU" b="1" dirty="0" smtClean="0">
                <a:solidFill>
                  <a:schemeClr val="tx1"/>
                </a:solidFill>
              </a:rPr>
              <a:t>в </a:t>
            </a:r>
            <a:r>
              <a:rPr lang="ru-RU" b="1" dirty="0">
                <a:solidFill>
                  <a:schemeClr val="tx1"/>
                </a:solidFill>
              </a:rPr>
              <a:t>варианте АООП)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70574" y="3108744"/>
            <a:ext cx="3957597" cy="914400"/>
          </a:xfrm>
          <a:prstGeom prst="rect">
            <a:avLst/>
          </a:prstGeom>
          <a:solidFill>
            <a:srgbClr val="DF9D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chemeClr val="tx1"/>
                </a:solidFill>
              </a:rPr>
              <a:t>Доступность для ребенка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70574" y="4876800"/>
            <a:ext cx="3963173" cy="914400"/>
          </a:xfrm>
          <a:prstGeom prst="rect">
            <a:avLst/>
          </a:prstGeom>
          <a:solidFill>
            <a:srgbClr val="DF9D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chemeClr val="tx1"/>
                </a:solidFill>
              </a:rPr>
              <a:t>Связь с предшествующим и последующим материалом урока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 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28" y="615290"/>
            <a:ext cx="4267242" cy="5661248"/>
          </a:xfrm>
          <a:prstGeom prst="rect">
            <a:avLst/>
          </a:prstGeom>
        </p:spPr>
      </p:pic>
      <p:pic>
        <p:nvPicPr>
          <p:cNvPr id="15" name="Рисунок 14" descr="https://gnzacademy.com/wp-content/uploads/2020/03/TOP5-1536x102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0" y="99394"/>
            <a:ext cx="990600" cy="622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49147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17680" y="188891"/>
            <a:ext cx="7086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-1" dirty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i="1" dirty="0"/>
          </a:p>
        </p:txBody>
      </p:sp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1600200" y="109473"/>
            <a:ext cx="686478" cy="558945"/>
            <a:chOff x="1110" y="2656"/>
            <a:chExt cx="1549" cy="1351"/>
          </a:xfrm>
          <a:solidFill>
            <a:srgbClr val="B54731"/>
          </a:solidFill>
        </p:grpSpPr>
        <p:sp>
          <p:nvSpPr>
            <p:cNvPr id="10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/>
            </a:p>
          </p:txBody>
        </p:sp>
        <p:sp>
          <p:nvSpPr>
            <p:cNvPr id="11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/>
            </a:p>
          </p:txBody>
        </p:sp>
        <p:sp>
          <p:nvSpPr>
            <p:cNvPr id="12" name="AutoShape 6"/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dirty="0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844195" y="184132"/>
            <a:ext cx="1900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2000" b="1" dirty="0" smtClean="0">
                <a:solidFill>
                  <a:schemeClr val="bg1"/>
                </a:solidFill>
              </a:rPr>
              <a:t>3</a:t>
            </a:r>
            <a:endParaRPr lang="en-US" alt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1871" y="127336"/>
            <a:ext cx="7987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A4402C"/>
                </a:solidFill>
              </a:rPr>
              <a:t>Типы заданий</a:t>
            </a:r>
            <a:endParaRPr lang="ru-RU" sz="2400" b="1" dirty="0">
              <a:solidFill>
                <a:srgbClr val="A4402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1629" y="1506447"/>
            <a:ext cx="464820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900" b="1" dirty="0"/>
              <a:t>задания с открытым ответом </a:t>
            </a:r>
            <a:endParaRPr lang="ru-RU" sz="1900" b="1" dirty="0" smtClean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900" b="1" dirty="0"/>
              <a:t>задания-тренажеры с автоматической проверкой </a:t>
            </a:r>
            <a:r>
              <a:rPr lang="ru-RU" sz="1900" b="1" dirty="0" smtClean="0"/>
              <a:t>ответов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900" b="1" dirty="0" smtClean="0"/>
              <a:t>озвучивание </a:t>
            </a:r>
            <a:r>
              <a:rPr lang="ru-RU" sz="1900" b="1" dirty="0"/>
              <a:t>информации («звуковая дорожка»)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900" b="1" dirty="0"/>
              <a:t>задания на распределение элементов по столбцам таблицы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900" b="1" dirty="0"/>
              <a:t>задания на установление соответствий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900" b="1" dirty="0"/>
              <a:t>задания на выбор ответа из ниспадающего списка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900" b="1" dirty="0"/>
              <a:t>задания-тренажеры для снятия эмоционального </a:t>
            </a:r>
            <a:r>
              <a:rPr lang="ru-RU" sz="1900" b="1" dirty="0" smtClean="0"/>
              <a:t>напряжения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900" b="1" dirty="0"/>
              <a:t>мотивационные задания, ориентированные на </a:t>
            </a:r>
            <a:r>
              <a:rPr lang="ru-RU" sz="1900" b="1" dirty="0" smtClean="0"/>
              <a:t>дальнейшую </a:t>
            </a:r>
            <a:r>
              <a:rPr lang="ru-RU" sz="1900" b="1" dirty="0"/>
              <a:t>поисковую (проектную) деятельность учащегося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ru-RU" b="1" dirty="0"/>
          </a:p>
        </p:txBody>
      </p:sp>
      <p:sp>
        <p:nvSpPr>
          <p:cNvPr id="15" name="object 2"/>
          <p:cNvSpPr/>
          <p:nvPr/>
        </p:nvSpPr>
        <p:spPr>
          <a:xfrm>
            <a:off x="0" y="801283"/>
            <a:ext cx="9144000" cy="364323"/>
          </a:xfrm>
          <a:prstGeom prst="rect">
            <a:avLst/>
          </a:prstGeom>
          <a:solidFill>
            <a:srgbClr val="B54731"/>
          </a:solidFill>
        </p:spPr>
        <p:txBody>
          <a:bodyPr wrap="square" lIns="0" tIns="0" rIns="0" bIns="0" rtlCol="0"/>
          <a:lstStyle/>
          <a:p>
            <a:pPr lvl="1" algn="ctr"/>
            <a:r>
              <a:rPr lang="ru-RU" sz="2400" b="1" i="1" dirty="0" smtClean="0">
                <a:solidFill>
                  <a:schemeClr val="bg1"/>
                </a:solidFill>
              </a:rPr>
              <a:t>ДЛЯ ТЕХ, КОМУ ТРУДНО</a:t>
            </a:r>
          </a:p>
        </p:txBody>
      </p:sp>
      <p:sp>
        <p:nvSpPr>
          <p:cNvPr id="16" name="object 7"/>
          <p:cNvSpPr/>
          <p:nvPr/>
        </p:nvSpPr>
        <p:spPr>
          <a:xfrm>
            <a:off x="5000878" y="1202435"/>
            <a:ext cx="4143120" cy="56555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Рисунок 12" descr="https://gnzacademy.com/wp-content/uploads/2020/03/TOP5-1536x102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53" y="82318"/>
            <a:ext cx="990600" cy="622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44256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17680" y="188891"/>
            <a:ext cx="7086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-1" dirty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i="1" dirty="0"/>
          </a:p>
        </p:txBody>
      </p:sp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1128290" y="78695"/>
            <a:ext cx="686478" cy="558945"/>
            <a:chOff x="1110" y="2656"/>
            <a:chExt cx="1549" cy="1351"/>
          </a:xfrm>
          <a:solidFill>
            <a:srgbClr val="B54731"/>
          </a:solidFill>
        </p:grpSpPr>
        <p:sp>
          <p:nvSpPr>
            <p:cNvPr id="10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/>
            </a:p>
          </p:txBody>
        </p:sp>
        <p:sp>
          <p:nvSpPr>
            <p:cNvPr id="11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/>
            </a:p>
          </p:txBody>
        </p:sp>
        <p:sp>
          <p:nvSpPr>
            <p:cNvPr id="12" name="AutoShape 6"/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dirty="0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372285" y="170912"/>
            <a:ext cx="1900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2000" b="1" dirty="0">
                <a:solidFill>
                  <a:schemeClr val="bg1"/>
                </a:solidFill>
              </a:rPr>
              <a:t>4</a:t>
            </a:r>
            <a:endParaRPr lang="en-US" alt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1871" y="127336"/>
            <a:ext cx="7987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A4402C"/>
                </a:solidFill>
              </a:rPr>
              <a:t>Вариативность форм выполнения заданий</a:t>
            </a:r>
            <a:endParaRPr lang="ru-RU" sz="2400" b="1" dirty="0">
              <a:solidFill>
                <a:srgbClr val="A4402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4526" y="2057400"/>
            <a:ext cx="467517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400" b="1" dirty="0"/>
              <a:t>напиши (впиши, укажи и </a:t>
            </a:r>
            <a:r>
              <a:rPr lang="ru-RU" sz="2400" b="1" dirty="0" smtClean="0"/>
              <a:t>т.д</a:t>
            </a:r>
            <a:r>
              <a:rPr lang="ru-RU" sz="2400" b="1" dirty="0"/>
              <a:t>.)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400" b="1" dirty="0"/>
              <a:t>нарисуй и подпиши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400" b="1" dirty="0"/>
              <a:t>сделай фото и подпиши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400" b="1" dirty="0"/>
              <a:t>подбери картинки и прикрепи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400" b="1" dirty="0"/>
              <a:t>спроси у мамы (папы, бабушки) и запиши ответ вместе со взрослыми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400" b="1" dirty="0"/>
              <a:t>с помощью взрослого запиши ответ на диктофон и прикрепи звуковой файл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ru-RU" sz="2400" b="1" dirty="0"/>
          </a:p>
        </p:txBody>
      </p:sp>
      <p:sp>
        <p:nvSpPr>
          <p:cNvPr id="15" name="object 2"/>
          <p:cNvSpPr/>
          <p:nvPr/>
        </p:nvSpPr>
        <p:spPr>
          <a:xfrm>
            <a:off x="0" y="782665"/>
            <a:ext cx="9144000" cy="862433"/>
          </a:xfrm>
          <a:prstGeom prst="rect">
            <a:avLst/>
          </a:prstGeom>
          <a:solidFill>
            <a:srgbClr val="B54731"/>
          </a:solidFill>
        </p:spPr>
        <p:txBody>
          <a:bodyPr wrap="square" lIns="0" tIns="0" rIns="0" bIns="0" rtlCol="0"/>
          <a:lstStyle/>
          <a:p>
            <a:pPr lvl="1" algn="ctr"/>
            <a: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Достаточный диапазон форм выполнения заданий </a:t>
            </a:r>
            <a:endParaRPr lang="ru-RU" b="1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r>
              <a:rPr lang="ru-RU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выбора </a:t>
            </a:r>
            <a:r>
              <a:rPr lang="ru-RU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обучающимися в </a:t>
            </a:r>
            <a: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зависимости </a:t>
            </a:r>
            <a:endParaRPr lang="ru-RU" b="1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r>
              <a:rPr lang="ru-RU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имеющихся объективных ограничений здоровья</a:t>
            </a:r>
            <a:endParaRPr lang="ru-RU" b="1" i="1" dirty="0" smtClean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645098"/>
            <a:ext cx="3657600" cy="5164415"/>
          </a:xfrm>
          <a:prstGeom prst="rect">
            <a:avLst/>
          </a:prstGeom>
        </p:spPr>
      </p:pic>
      <p:pic>
        <p:nvPicPr>
          <p:cNvPr id="13" name="Рисунок 12" descr="https://gnzacademy.com/wp-content/uploads/2020/03/TOP5-1536x102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8" y="48773"/>
            <a:ext cx="990600" cy="622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7155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17680" y="188891"/>
            <a:ext cx="7086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-1" dirty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i="1" dirty="0"/>
          </a:p>
        </p:txBody>
      </p:sp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1904779" y="77561"/>
            <a:ext cx="686478" cy="558945"/>
            <a:chOff x="1110" y="2656"/>
            <a:chExt cx="1549" cy="1351"/>
          </a:xfrm>
          <a:solidFill>
            <a:srgbClr val="B54731"/>
          </a:solidFill>
        </p:grpSpPr>
        <p:sp>
          <p:nvSpPr>
            <p:cNvPr id="10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/>
            </a:p>
          </p:txBody>
        </p:sp>
        <p:sp>
          <p:nvSpPr>
            <p:cNvPr id="11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/>
            </a:p>
          </p:txBody>
        </p:sp>
        <p:sp>
          <p:nvSpPr>
            <p:cNvPr id="12" name="AutoShape 6"/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dirty="0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2155864" y="159456"/>
            <a:ext cx="1900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2000" b="1" dirty="0">
                <a:solidFill>
                  <a:schemeClr val="bg1"/>
                </a:solidFill>
              </a:rPr>
              <a:t>5</a:t>
            </a:r>
            <a:endParaRPr lang="en-US" alt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42951" y="62754"/>
            <a:ext cx="6072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/>
              <a:t> </a:t>
            </a:r>
            <a:r>
              <a:rPr lang="ru-RU" sz="2400" b="1" dirty="0" smtClean="0">
                <a:solidFill>
                  <a:srgbClr val="A4402C"/>
                </a:solidFill>
              </a:rPr>
              <a:t>Наличие </a:t>
            </a:r>
            <a:r>
              <a:rPr lang="ru-RU" sz="2400" b="1" dirty="0">
                <a:solidFill>
                  <a:srgbClr val="A4402C"/>
                </a:solidFill>
              </a:rPr>
              <a:t>профессиональных </a:t>
            </a:r>
            <a:r>
              <a:rPr lang="ru-RU" sz="2400" b="1" dirty="0" smtClean="0">
                <a:solidFill>
                  <a:srgbClr val="A4402C"/>
                </a:solidFill>
              </a:rPr>
              <a:t>компетенций педагога </a:t>
            </a:r>
            <a:r>
              <a:rPr lang="ru-RU" sz="2400" b="1" dirty="0">
                <a:solidFill>
                  <a:srgbClr val="A4402C"/>
                </a:solidFill>
              </a:rPr>
              <a:t>в области цифрового обучения</a:t>
            </a:r>
            <a:endParaRPr lang="ru-RU" sz="2400" dirty="0">
              <a:solidFill>
                <a:srgbClr val="A4402C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81600" y="835230"/>
            <a:ext cx="373380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marL="285750" indent="-285750">
              <a:spcAft>
                <a:spcPts val="18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2000" b="1" dirty="0" smtClean="0">
                <a:cs typeface="Arial" panose="020B0604020202020204" pitchFamily="34" charset="0"/>
              </a:rPr>
              <a:t>Поиск и </a:t>
            </a:r>
            <a:r>
              <a:rPr lang="ru-RU" sz="2000" b="1" dirty="0">
                <a:cs typeface="Arial" panose="020B0604020202020204" pitchFamily="34" charset="0"/>
              </a:rPr>
              <a:t>работа с </a:t>
            </a:r>
            <a:r>
              <a:rPr lang="ru-RU" sz="2000" b="1" dirty="0" smtClean="0">
                <a:cs typeface="Arial" panose="020B0604020202020204" pitchFamily="34" charset="0"/>
              </a:rPr>
              <a:t>информацией</a:t>
            </a:r>
            <a:endParaRPr lang="ru-RU" sz="2000" b="1" dirty="0">
              <a:cs typeface="Arial" panose="020B0604020202020204" pitchFamily="34" charset="0"/>
            </a:endParaRPr>
          </a:p>
          <a:p>
            <a:pPr marL="285750" indent="-285750">
              <a:spcAft>
                <a:spcPts val="18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2000" b="1" dirty="0" smtClean="0">
                <a:cs typeface="Arial" panose="020B0604020202020204" pitchFamily="34" charset="0"/>
              </a:rPr>
              <a:t>Навыки подбора, создания и модификации цифровых ресурсов</a:t>
            </a:r>
          </a:p>
          <a:p>
            <a:pPr marL="285750" indent="-285750">
              <a:spcAft>
                <a:spcPts val="18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2000" b="1" dirty="0" smtClean="0"/>
              <a:t>Навыки </a:t>
            </a:r>
            <a:r>
              <a:rPr lang="ru-RU" sz="2000" b="1" dirty="0"/>
              <a:t>стратегического планирования, подбора методов обучения и создания материалов для урока </a:t>
            </a:r>
          </a:p>
          <a:p>
            <a:pPr marL="285750" indent="-285750">
              <a:spcAft>
                <a:spcPts val="18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2000" b="1" dirty="0" smtClean="0">
                <a:cs typeface="Arial" panose="020B0604020202020204" pitchFamily="34" charset="0"/>
              </a:rPr>
              <a:t>Непрерывный процесс обучения на собственном профессиональном опыте</a:t>
            </a:r>
          </a:p>
          <a:p>
            <a:pPr>
              <a:spcAft>
                <a:spcPts val="1800"/>
              </a:spcAft>
              <a:buClr>
                <a:srgbClr val="B6452D"/>
              </a:buClr>
              <a:buSzPct val="120000"/>
            </a:pPr>
            <a:endParaRPr lang="ru-RU" sz="2000" b="1" dirty="0"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74251"/>
            <a:ext cx="4419600" cy="5309045"/>
          </a:xfrm>
          <a:prstGeom prst="rect">
            <a:avLst/>
          </a:prstGeom>
        </p:spPr>
      </p:pic>
      <p:pic>
        <p:nvPicPr>
          <p:cNvPr id="13" name="Рисунок 12" descr="https://gnzacademy.com/wp-content/uploads/2020/03/TOP5-1536x102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22" y="61795"/>
            <a:ext cx="990600" cy="622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87174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0" y="379812"/>
            <a:ext cx="9144000" cy="364323"/>
          </a:xfrm>
          <a:prstGeom prst="rect">
            <a:avLst/>
          </a:prstGeom>
          <a:solidFill>
            <a:srgbClr val="B54731"/>
          </a:solidFill>
        </p:spPr>
        <p:txBody>
          <a:bodyPr wrap="square" lIns="0" tIns="0" rIns="0" bIns="0" rtlCol="0"/>
          <a:lstStyle/>
          <a:p>
            <a:pPr lvl="1"/>
            <a:r>
              <a:rPr lang="ru-RU" sz="2400" b="1" i="1" dirty="0" smtClean="0">
                <a:solidFill>
                  <a:schemeClr val="bg1"/>
                </a:solidFill>
              </a:rPr>
              <a:t>Задания-тренажеры с автоматической проверкой ответов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0"/>
            <a:ext cx="8039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alibri" panose="020F0502020204030204" pitchFamily="34" charset="0"/>
              </a:rPr>
              <a:t>Примеры образовательного контента </a:t>
            </a:r>
            <a:endParaRPr lang="ru-RU" b="1" dirty="0">
              <a:latin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" y="6400800"/>
            <a:ext cx="41112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r>
              <a:rPr lang="en-US" b="1" dirty="0" smtClean="0"/>
              <a:t> </a:t>
            </a:r>
            <a:r>
              <a:rPr lang="ru-RU" b="1" i="1" dirty="0" smtClean="0">
                <a:solidFill>
                  <a:srgbClr val="000000"/>
                </a:solidFill>
              </a:rPr>
              <a:t> </a:t>
            </a:r>
            <a:r>
              <a:rPr lang="ru-RU" b="1" dirty="0" smtClean="0">
                <a:solidFill>
                  <a:srgbClr val="000000"/>
                </a:solidFill>
              </a:rPr>
              <a:t> </a:t>
            </a:r>
            <a:endParaRPr lang="ru-RU" b="1" dirty="0"/>
          </a:p>
        </p:txBody>
      </p:sp>
      <p:pic>
        <p:nvPicPr>
          <p:cNvPr id="6" name="Рисунок 5" descr="G:\картинки\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6799"/>
            <a:ext cx="7315200" cy="495919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249044" y="6411280"/>
            <a:ext cx="978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000000"/>
                </a:solidFill>
                <a:latin typeface="Corbel" panose="020B0503020204020204" pitchFamily="34" charset="0"/>
              </a:rPr>
              <a:t>Ресурс: </a:t>
            </a:r>
            <a:endParaRPr lang="ru-RU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13850" y="6411280"/>
            <a:ext cx="2856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ea typeface="Calibri" panose="020F0502020204030204" pitchFamily="34" charset="0"/>
              </a:rPr>
              <a:t>п</a:t>
            </a:r>
            <a:r>
              <a:rPr lang="ru-RU" b="1" dirty="0" smtClean="0">
                <a:ea typeface="Calibri" panose="020F0502020204030204" pitchFamily="34" charset="0"/>
              </a:rPr>
              <a:t>рограмма «</a:t>
            </a:r>
            <a:r>
              <a:rPr lang="en-US" b="1" dirty="0">
                <a:ea typeface="Calibri" panose="020F0502020204030204" pitchFamily="34" charset="0"/>
              </a:rPr>
              <a:t>Hot </a:t>
            </a:r>
            <a:r>
              <a:rPr lang="en-US" b="1" dirty="0" err="1">
                <a:ea typeface="Calibri" panose="020F0502020204030204" pitchFamily="34" charset="0"/>
              </a:rPr>
              <a:t>Pofatoes</a:t>
            </a:r>
            <a:r>
              <a:rPr lang="ru-RU" b="1" dirty="0">
                <a:ea typeface="Calibri" panose="020F0502020204030204" pitchFamily="34" charset="0"/>
              </a:rPr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911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68356"/>
            <a:ext cx="9144000" cy="364323"/>
          </a:xfrm>
          <a:prstGeom prst="rect">
            <a:avLst/>
          </a:prstGeom>
          <a:solidFill>
            <a:srgbClr val="B54731"/>
          </a:solidFill>
        </p:spPr>
        <p:txBody>
          <a:bodyPr wrap="square" lIns="0" tIns="0" rIns="0" bIns="0" rtlCol="0"/>
          <a:lstStyle/>
          <a:p>
            <a:pPr lvl="1" algn="ctr"/>
            <a:r>
              <a:rPr lang="ru-RU" sz="2400" b="1" i="1" dirty="0" smtClean="0">
                <a:solidFill>
                  <a:schemeClr val="bg1"/>
                </a:solidFill>
              </a:rPr>
              <a:t>Задание с открытым ответом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0"/>
            <a:ext cx="8039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alibri" panose="020F0502020204030204" pitchFamily="34" charset="0"/>
              </a:rPr>
              <a:t>Примеры образовательного контента </a:t>
            </a:r>
            <a:endParaRPr lang="ru-RU" b="1" dirty="0">
              <a:latin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2693" y="6402946"/>
            <a:ext cx="861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0000"/>
                </a:solidFill>
                <a:latin typeface="Corbel" panose="020B0503020204020204" pitchFamily="34" charset="0"/>
              </a:rPr>
              <a:t>Ресурс: </a:t>
            </a:r>
            <a:r>
              <a:rPr lang="ru-RU" b="1" dirty="0" smtClean="0">
                <a:solidFill>
                  <a:srgbClr val="000000"/>
                </a:solidFill>
                <a:latin typeface="Corbel" panose="020B0503020204020204" pitchFamily="34" charset="0"/>
              </a:rPr>
              <a:t>Мобильное Электронное образование </a:t>
            </a:r>
            <a:endParaRPr lang="ru-RU" b="1" dirty="0"/>
          </a:p>
        </p:txBody>
      </p:sp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2" y="838200"/>
            <a:ext cx="6671310" cy="1952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0"/>
            <a:ext cx="2834005" cy="2519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150" y="1939431"/>
            <a:ext cx="4545119" cy="4463515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>
            <a:off x="1180715" y="1980809"/>
            <a:ext cx="3391285" cy="23173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03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1923</TotalTime>
  <Words>605</Words>
  <Application>Microsoft Office PowerPoint</Application>
  <PresentationFormat>Экран (4:3)</PresentationFormat>
  <Paragraphs>121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Times New Roman</vt:lpstr>
      <vt:lpstr>Calibri Light</vt:lpstr>
      <vt:lpstr>Calibri</vt:lpstr>
      <vt:lpstr>Corbel</vt:lpstr>
      <vt:lpstr>Wingdings</vt:lpstr>
      <vt:lpstr>Arial</vt:lpstr>
      <vt:lpstr>Ретро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olgaberkovich</dc:creator>
  <cp:lastModifiedBy>пк</cp:lastModifiedBy>
  <cp:revision>154</cp:revision>
  <dcterms:created xsi:type="dcterms:W3CDTF">2020-03-23T01:37:45Z</dcterms:created>
  <dcterms:modified xsi:type="dcterms:W3CDTF">2024-12-02T16:56:54Z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2020-04-14T00:00:00Z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2020-03-23T00:00:00Z</vt:filetime>
  </property>
</Properties>
</file>