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8" r:id="rId3"/>
    <p:sldId id="256" r:id="rId4"/>
    <p:sldId id="260" r:id="rId5"/>
    <p:sldId id="261" r:id="rId6"/>
    <p:sldId id="262" r:id="rId7"/>
    <p:sldId id="263" r:id="rId8"/>
    <p:sldId id="270" r:id="rId9"/>
    <p:sldId id="265" r:id="rId10"/>
    <p:sldId id="264" r:id="rId11"/>
    <p:sldId id="271" r:id="rId12"/>
    <p:sldId id="266" r:id="rId13"/>
    <p:sldId id="267" r:id="rId14"/>
    <p:sldId id="268" r:id="rId15"/>
    <p:sldId id="269" r:id="rId16"/>
    <p:sldId id="273" r:id="rId17"/>
    <p:sldId id="274" r:id="rId18"/>
    <p:sldId id="272" r:id="rId19"/>
    <p:sldId id="275" r:id="rId20"/>
    <p:sldId id="276" r:id="rId21"/>
    <p:sldId id="277" r:id="rId22"/>
    <p:sldId id="278" r:id="rId23"/>
    <p:sldId id="279" r:id="rId24"/>
    <p:sldId id="280" r:id="rId25"/>
    <p:sldId id="281" r:id="rId26"/>
    <p:sldId id="282" r:id="rId27"/>
    <p:sldId id="283" r:id="rId28"/>
    <p:sldId id="286" r:id="rId29"/>
    <p:sldId id="284" r:id="rId30"/>
    <p:sldId id="285" r:id="rId31"/>
    <p:sldId id="287" r:id="rId32"/>
    <p:sldId id="289" r:id="rId33"/>
    <p:sldId id="288" r:id="rId34"/>
    <p:sldId id="290" r:id="rId35"/>
    <p:sldId id="292" r:id="rId36"/>
    <p:sldId id="291" r:id="rId37"/>
    <p:sldId id="294" r:id="rId38"/>
    <p:sldId id="293" r:id="rId39"/>
    <p:sldId id="295" r:id="rId40"/>
    <p:sldId id="296" r:id="rId41"/>
    <p:sldId id="297" r:id="rId42"/>
    <p:sldId id="299" r:id="rId43"/>
    <p:sldId id="298" r:id="rId44"/>
    <p:sldId id="302" r:id="rId45"/>
    <p:sldId id="301" r:id="rId46"/>
    <p:sldId id="300" r:id="rId47"/>
    <p:sldId id="303" r:id="rId48"/>
    <p:sldId id="305" r:id="rId49"/>
    <p:sldId id="304" r:id="rId50"/>
    <p:sldId id="306" r:id="rId51"/>
    <p:sldId id="307" r:id="rId52"/>
    <p:sldId id="309" r:id="rId53"/>
    <p:sldId id="308" r:id="rId54"/>
    <p:sldId id="310" r:id="rId55"/>
    <p:sldId id="311" r:id="rId56"/>
  </p:sldIdLst>
  <p:sldSz cx="9144000" cy="6858000" type="screen4x3"/>
  <p:notesSz cx="6858000" cy="9144000"/>
  <p:defaultTextStyle>
    <a:defPPr>
      <a:defRPr lang="ru-RU"/>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FFCC00"/>
    <a:srgbClr val="FF0066"/>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8"/>
    <p:restoredTop sz="94727"/>
  </p:normalViewPr>
  <p:slideViewPr>
    <p:cSldViewPr showGuides="1">
      <p:cViewPr varScale="1">
        <p:scale>
          <a:sx n="43" d="100"/>
          <a:sy n="43" d="100"/>
        </p:scale>
        <p:origin x="-64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Замещающая дата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Замещающая дата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Замещающий нижний колонтитул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Замещающий номер слайда 8"/>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Замещающая дата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Замещающий нижний колонтитул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омер слайда 4"/>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Замещающий нижний колонтитул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Замещающий номер слайда 3"/>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Замещающая дата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Замещающая дата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2"/>
      </p:bgRef>
    </p:bg>
    <p:spTree>
      <p:nvGrpSpPr>
        <p:cNvPr id="1" name=""/>
        <p:cNvGrpSpPr/>
        <p:nvPr/>
      </p:nvGrpSpPr>
      <p:grpSpPr/>
      <p:sp>
        <p:nvSpPr>
          <p:cNvPr id="1026" name="Заголовок 1"/>
          <p:cNvSpPr>
            <a:spLocks noGrp="1"/>
          </p:cNvSpPr>
          <p:nvPr>
            <p:ph type="title"/>
          </p:nvPr>
        </p:nvSpPr>
        <p:spPr>
          <a:xfrm>
            <a:off x="457200" y="274638"/>
            <a:ext cx="8229600" cy="1143000"/>
          </a:xfrm>
          <a:prstGeom prst="rect">
            <a:avLst/>
          </a:prstGeom>
          <a:noFill/>
          <a:ln w="9525">
            <a:noFill/>
          </a:ln>
        </p:spPr>
        <p:txBody>
          <a:bodyPr anchor="ctr" anchorCtr="0"/>
          <a:p>
            <a:pPr lvl="0"/>
            <a:r>
              <a:rPr dirty="0"/>
              <a:t>Образец заголовка</a:t>
            </a:r>
            <a:endParaRPr dirty="0"/>
          </a:p>
        </p:txBody>
      </p:sp>
      <p:sp>
        <p:nvSpPr>
          <p:cNvPr id="1027" name="Текст 2"/>
          <p:cNvSpPr>
            <a:spLocks noGrp="1"/>
          </p:cNvSpPr>
          <p:nvPr>
            <p:ph type="body" idx="1"/>
          </p:nvPr>
        </p:nvSpPr>
        <p:spPr>
          <a:xfrm>
            <a:off x="457200" y="1600200"/>
            <a:ext cx="8229600" cy="4525963"/>
          </a:xfrm>
          <a:prstGeom prst="rect">
            <a:avLst/>
          </a:prstGeom>
          <a:noFill/>
          <a:ln w="9525">
            <a:noFill/>
          </a:ln>
        </p:spPr>
        <p:txBody>
          <a:bodyPr/>
          <a:p>
            <a:pPr lvl="0"/>
            <a:r>
              <a:rPr dirty="0"/>
              <a:t>Образец текста</a:t>
            </a:r>
            <a:endParaRPr dirty="0"/>
          </a:p>
          <a:p>
            <a:pPr lvl="1"/>
            <a:r>
              <a:rPr dirty="0"/>
              <a:t>Второй уровень</a:t>
            </a:r>
            <a:endParaRPr dirty="0"/>
          </a:p>
          <a:p>
            <a:pPr lvl="2"/>
            <a:r>
              <a:rPr dirty="0"/>
              <a:t>Третий уровень</a:t>
            </a:r>
            <a:endParaRPr dirty="0"/>
          </a:p>
          <a:p>
            <a:pPr lvl="3"/>
            <a:r>
              <a:rPr dirty="0"/>
              <a:t>Четвертый уровень</a:t>
            </a:r>
            <a:endParaRPr dirty="0"/>
          </a:p>
          <a:p>
            <a:pPr lvl="4"/>
            <a:r>
              <a:rPr dirty="0"/>
              <a:t>Пятый уровень</a:t>
            </a:r>
            <a:endParaRPr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5BB45F9-9B9A-41B8-B96C-CC3411DAABAE}"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Calibri" panose="020F0502020204030204" pitchFamily="34" charset="0"/>
              </a:defRPr>
            </a:lvl1pPr>
          </a:lstStyle>
          <a:p>
            <a:pPr lvl="0" eaLnBrk="1" hangingPunct="1">
              <a:buNone/>
            </a:pPr>
            <a:fld id="{9A0DB2DC-4C9A-4742-B13C-FB6460FD3503}" type="slidenum">
              <a:rPr lang="ru-RU" dirty="0"/>
            </a:fld>
            <a:endParaRPr lang="ru-RU"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 Target="slide1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slide" Target="slide3.xml"/><Relationship Id="rId1" Type="http://schemas.openxmlformats.org/officeDocument/2006/relationships/slide" Target="slide1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hyperlink" Target="http://img-fotki.yandex.ru/get/4609/lenivova-elena.1f6/0_77e1e_47dffecc_XL.jpg" TargetMode="External"/><Relationship Id="rId1"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img11.nnm.ru/7/5/4/8/3/d632aabfc2f44bd2c2b7a8eaa68_prev.jpg" TargetMode="External"/><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0.jpeg"/><Relationship Id="rId1" Type="http://schemas.openxmlformats.org/officeDocument/2006/relationships/slide" Target="slide1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2.jpeg"/><Relationship Id="rId1" Type="http://schemas.openxmlformats.org/officeDocument/2006/relationships/slide" Target="slide1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slide" Target="slide3.xml"/><Relationship Id="rId1"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4.png"/><Relationship Id="rId1" Type="http://schemas.openxmlformats.org/officeDocument/2006/relationships/slide" Target="slide19.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jpeg"/><Relationship Id="rId3" Type="http://schemas.openxmlformats.org/officeDocument/2006/relationships/hyperlink" Target="http://supercook.ru/images-skazki-vypusk/rus-izba-02.jpg" TargetMode="External"/><Relationship Id="rId2" Type="http://schemas.openxmlformats.org/officeDocument/2006/relationships/slide" Target="slide3.xml"/><Relationship Id="rId1" Type="http://schemas.openxmlformats.org/officeDocument/2006/relationships/slide" Target="slide18.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jpeg"/><Relationship Id="rId2" Type="http://schemas.openxmlformats.org/officeDocument/2006/relationships/hyperlink" Target="index.htm" TargetMode="Externa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6.jpeg"/><Relationship Id="rId1" Type="http://schemas.openxmlformats.org/officeDocument/2006/relationships/slide" Target="slide2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slide" Target="slide3.xml"/><Relationship Id="rId1"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9.jpeg"/><Relationship Id="rId1" Type="http://schemas.openxmlformats.org/officeDocument/2006/relationships/slide" Target="slide23.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jpeg"/><Relationship Id="rId2" Type="http://schemas.openxmlformats.org/officeDocument/2006/relationships/slide" Target="slide3.xml"/><Relationship Id="rId1" Type="http://schemas.openxmlformats.org/officeDocument/2006/relationships/slide" Target="slide22.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 Target="slide25.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hyperlink" Target="http://2c-foto.ru/5ff078f9436028dbdf43147ec817617a.jpg" TargetMode="External"/><Relationship Id="rId2" Type="http://schemas.openxmlformats.org/officeDocument/2006/relationships/slide" Target="slide3.xml"/><Relationship Id="rId1"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37.jpeg"/><Relationship Id="rId1" Type="http://schemas.openxmlformats.org/officeDocument/2006/relationships/slide" Target="slide27.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slide" Target="slide3.xml"/><Relationship Id="rId1"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40.jpeg"/><Relationship Id="rId1" Type="http://schemas.openxmlformats.org/officeDocument/2006/relationships/slide" Target="slide29.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slide" Target="slide3.xml"/><Relationship Id="rId1" Type="http://schemas.openxmlformats.org/officeDocument/2006/relationships/slide" Target="slide28.xml"/></Relationships>
</file>

<file path=ppt/slides/_rels/slide3.xml.rels><?xml version="1.0" encoding="UTF-8" standalone="yes"?>
<Relationships xmlns="http://schemas.openxmlformats.org/package/2006/relationships"><Relationship Id="rId9" Type="http://schemas.openxmlformats.org/officeDocument/2006/relationships/slide" Target="slide20.xml"/><Relationship Id="rId8" Type="http://schemas.openxmlformats.org/officeDocument/2006/relationships/slide" Target="slide18.xml"/><Relationship Id="rId7" Type="http://schemas.openxmlformats.org/officeDocument/2006/relationships/slide" Target="slide16.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0.xml"/><Relationship Id="rId3" Type="http://schemas.openxmlformats.org/officeDocument/2006/relationships/slide" Target="slide8.xml"/><Relationship Id="rId26" Type="http://schemas.openxmlformats.org/officeDocument/2006/relationships/slideLayout" Target="../slideLayouts/slideLayout7.xml"/><Relationship Id="rId25" Type="http://schemas.openxmlformats.org/officeDocument/2006/relationships/slide" Target="slide53.xml"/><Relationship Id="rId24" Type="http://schemas.openxmlformats.org/officeDocument/2006/relationships/slide" Target="slide50.xml"/><Relationship Id="rId23" Type="http://schemas.openxmlformats.org/officeDocument/2006/relationships/slide" Target="slide48.xml"/><Relationship Id="rId22" Type="http://schemas.openxmlformats.org/officeDocument/2006/relationships/slide" Target="slide46.xml"/><Relationship Id="rId21" Type="http://schemas.openxmlformats.org/officeDocument/2006/relationships/slide" Target="slide44.xml"/><Relationship Id="rId20" Type="http://schemas.openxmlformats.org/officeDocument/2006/relationships/slide" Target="slide42.xml"/><Relationship Id="rId2" Type="http://schemas.openxmlformats.org/officeDocument/2006/relationships/slide" Target="slide6.xml"/><Relationship Id="rId19" Type="http://schemas.openxmlformats.org/officeDocument/2006/relationships/slide" Target="slide40.xml"/><Relationship Id="rId18" Type="http://schemas.openxmlformats.org/officeDocument/2006/relationships/slide" Target="slide38.xml"/><Relationship Id="rId17" Type="http://schemas.openxmlformats.org/officeDocument/2006/relationships/slide" Target="slide36.xml"/><Relationship Id="rId16" Type="http://schemas.openxmlformats.org/officeDocument/2006/relationships/slide" Target="slide34.xml"/><Relationship Id="rId15" Type="http://schemas.openxmlformats.org/officeDocument/2006/relationships/slide" Target="slide32.xml"/><Relationship Id="rId14" Type="http://schemas.openxmlformats.org/officeDocument/2006/relationships/slide" Target="slide30.xml"/><Relationship Id="rId13" Type="http://schemas.openxmlformats.org/officeDocument/2006/relationships/slide" Target="slide28.xml"/><Relationship Id="rId12" Type="http://schemas.openxmlformats.org/officeDocument/2006/relationships/slide" Target="slide26.xml"/><Relationship Id="rId11" Type="http://schemas.openxmlformats.org/officeDocument/2006/relationships/slide" Target="slide24.xml"/><Relationship Id="rId10" Type="http://schemas.openxmlformats.org/officeDocument/2006/relationships/slide" Target="slide22.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43.jpeg"/><Relationship Id="rId1" Type="http://schemas.openxmlformats.org/officeDocument/2006/relationships/slide" Target="slide31.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4.jpeg"/><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45.png"/><Relationship Id="rId1" Type="http://schemas.openxmlformats.org/officeDocument/2006/relationships/slide" Target="slide33.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6.png"/><Relationship Id="rId2" Type="http://schemas.openxmlformats.org/officeDocument/2006/relationships/slide" Target="slide3.xml"/><Relationship Id="rId1" Type="http://schemas.openxmlformats.org/officeDocument/2006/relationships/slide" Target="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47.jpeg"/><Relationship Id="rId1" Type="http://schemas.openxmlformats.org/officeDocument/2006/relationships/slide" Target="slide35.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8.jpeg"/><Relationship Id="rId3" Type="http://schemas.openxmlformats.org/officeDocument/2006/relationships/hyperlink" Target="http://ifs.cook-time.com/preview/img236/236328.jpg" TargetMode="External"/><Relationship Id="rId2" Type="http://schemas.openxmlformats.org/officeDocument/2006/relationships/slide" Target="slide3.xml"/><Relationship Id="rId1" Type="http://schemas.openxmlformats.org/officeDocument/2006/relationships/slide" Target="slide34.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49.png"/><Relationship Id="rId2" Type="http://schemas.openxmlformats.org/officeDocument/2006/relationships/slide" Target="slide21.xml"/><Relationship Id="rId1" Type="http://schemas.openxmlformats.org/officeDocument/2006/relationships/slide" Target="slide37.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0.jpeg"/><Relationship Id="rId2" Type="http://schemas.openxmlformats.org/officeDocument/2006/relationships/slide" Target="slide3.xml"/><Relationship Id="rId1" Type="http://schemas.openxmlformats.org/officeDocument/2006/relationships/slide" Target="slide36.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51.jpeg"/><Relationship Id="rId2" Type="http://schemas.openxmlformats.org/officeDocument/2006/relationships/hyperlink" Target="http://sh20.ucoz.ru/_ph/2/2/874063757.jpg" TargetMode="External"/><Relationship Id="rId1" Type="http://schemas.openxmlformats.org/officeDocument/2006/relationships/slide" Target="slide39.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slide" Target="slide3.xml"/><Relationship Id="rId1" Type="http://schemas.openxmlformats.org/officeDocument/2006/relationships/slide" Target="slide3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3.jpeg"/><Relationship Id="rId2" Type="http://schemas.openxmlformats.org/officeDocument/2006/relationships/hyperlink" Target="http://s61.radikal.ru/i173/0812/80/4cd8bb2761a3.jpg" TargetMode="External"/><Relationship Id="rId1"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54.jpeg"/><Relationship Id="rId1" Type="http://schemas.openxmlformats.org/officeDocument/2006/relationships/slide" Target="slide41.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5.jpeg"/><Relationship Id="rId2" Type="http://schemas.openxmlformats.org/officeDocument/2006/relationships/slide" Target="slide3.xml"/><Relationship Id="rId1" Type="http://schemas.openxmlformats.org/officeDocument/2006/relationships/slide" Target="slide40.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56.jpeg"/><Relationship Id="rId2" Type="http://schemas.openxmlformats.org/officeDocument/2006/relationships/hyperlink" Target="http://gorod.tomsk.ru/uploads/31439/1246614149/intererOshevneva.jpg" TargetMode="External"/><Relationship Id="rId1" Type="http://schemas.openxmlformats.org/officeDocument/2006/relationships/slide" Target="slide43.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8.jpeg"/><Relationship Id="rId3" Type="http://schemas.openxmlformats.org/officeDocument/2006/relationships/image" Target="../media/image57.jpeg"/><Relationship Id="rId2" Type="http://schemas.openxmlformats.org/officeDocument/2006/relationships/slide" Target="slide3.xml"/><Relationship Id="rId1" Type="http://schemas.openxmlformats.org/officeDocument/2006/relationships/slide" Target="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52.jpeg"/><Relationship Id="rId1" Type="http://schemas.openxmlformats.org/officeDocument/2006/relationships/slide" Target="slide45.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9.jpeg"/><Relationship Id="rId2" Type="http://schemas.openxmlformats.org/officeDocument/2006/relationships/slide" Target="slide3.xml"/><Relationship Id="rId1" Type="http://schemas.openxmlformats.org/officeDocument/2006/relationships/slide" Target="slide44.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60.jpeg"/><Relationship Id="rId2" Type="http://schemas.openxmlformats.org/officeDocument/2006/relationships/hyperlink" Target="http://fotonv.ucoz.ru/_ph/3/2/799994687.jpg" TargetMode="External"/><Relationship Id="rId1" Type="http://schemas.openxmlformats.org/officeDocument/2006/relationships/slide" Target="slide47.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2.jpeg"/><Relationship Id="rId3" Type="http://schemas.openxmlformats.org/officeDocument/2006/relationships/image" Target="../media/image61.jpeg"/><Relationship Id="rId2" Type="http://schemas.openxmlformats.org/officeDocument/2006/relationships/slide" Target="slide3.xml"/><Relationship Id="rId1" Type="http://schemas.openxmlformats.org/officeDocument/2006/relationships/slide" Target="slide46.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63.jpeg"/><Relationship Id="rId2" Type="http://schemas.openxmlformats.org/officeDocument/2006/relationships/hyperlink" Target="http://www.proshkolu.ru/content/media/pic/std/1000000/327000/326969-59f223f4f48e3750.jpg" TargetMode="External"/><Relationship Id="rId1" Type="http://schemas.openxmlformats.org/officeDocument/2006/relationships/slide" Target="slide49.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 Id="rId3" Type="http://schemas.openxmlformats.org/officeDocument/2006/relationships/hyperlink" Target="http://gulevich.net/galery.files/bsb.files/image017.jpg" TargetMode="External"/><Relationship Id="rId2" Type="http://schemas.openxmlformats.org/officeDocument/2006/relationships/slide" Target="slide3.xml"/><Relationship Id="rId1" Type="http://schemas.openxmlformats.org/officeDocument/2006/relationships/slide" Target="slide48.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hyperlink" Target="http://www.sevkray.ru/file/s/600/4235/hlebushko-rzhanoj-da-maslice-lnyanoe.jpg" TargetMode="External"/><Relationship Id="rId2" Type="http://schemas.openxmlformats.org/officeDocument/2006/relationships/slide" Target="slide3.xml"/><Relationship Id="rId1"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6.jpeg"/><Relationship Id="rId1" Type="http://schemas.openxmlformats.org/officeDocument/2006/relationships/slide" Target="slide51.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8.jpeg"/><Relationship Id="rId3" Type="http://schemas.openxmlformats.org/officeDocument/2006/relationships/image" Target="../media/image67.jpeg"/><Relationship Id="rId2" Type="http://schemas.openxmlformats.org/officeDocument/2006/relationships/slide" Target="slide3.xml"/><Relationship Id="rId1" Type="http://schemas.openxmlformats.org/officeDocument/2006/relationships/slide" Target="slide50.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69.jpeg"/><Relationship Id="rId2" Type="http://schemas.openxmlformats.org/officeDocument/2006/relationships/hyperlink" Target="http://gorod.tomsk.ru/uploads/28460/1246411173/26.jpg" TargetMode="External"/><Relationship Id="rId1" Type="http://schemas.openxmlformats.org/officeDocument/2006/relationships/slide" Target="slide53.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0.jpeg"/><Relationship Id="rId3" Type="http://schemas.openxmlformats.org/officeDocument/2006/relationships/hyperlink" Target="http://images.yandex.ru/yandsearch?img_url=http%3A%2F%2Fethnomir.ru%2Fupload%2Fiblock%2F058%2F27.jpg&amp;iorient=&amp;icolor=&amp;site=&amp;text=%D1%80%D1%83%D1%88%D0%BD%D0%B8%D0%BA%D0%B8%20%D0%BD%D0%B0%20%D1%80%D1%83%D1%81%D0%B8%20%D0%BA%D0%B0%D1%80%D1%82%D0%B8%D0%BD%D0%BA%D0%B8&amp;wp=&amp;pos=14&amp;isize=&amp;type=&amp;recent=&amp;rpt=simage&amp;itype=&amp;nojs=1" TargetMode="External"/><Relationship Id="rId2" Type="http://schemas.openxmlformats.org/officeDocument/2006/relationships/slide" Target="slide3.xml"/><Relationship Id="rId1" Type="http://schemas.openxmlformats.org/officeDocument/2006/relationships/slide" Target="slide52.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1.jpeg"/><Relationship Id="rId2" Type="http://schemas.openxmlformats.org/officeDocument/2006/relationships/hyperlink" Target="index.htm" TargetMode="External"/><Relationship Id="rId1"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5.jpeg"/><Relationship Id="rId1" Type="http://schemas.openxmlformats.org/officeDocument/2006/relationships/slide" Target="slide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hyperlink" Target="http://www.stihi.ru/pics/2012/01/12/6864.jpg" TargetMode="External"/><Relationship Id="rId2" Type="http://schemas.openxmlformats.org/officeDocument/2006/relationships/slide" Target="slide3.xml"/><Relationship Id="rId1" Type="http://schemas.openxmlformats.org/officeDocument/2006/relationships/slide" Target="slide6.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 Target="slide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br>
              <a:rPr lang="ru-RU" sz="1800" dirty="0" smtClean="0">
                <a:solidFill>
                  <a:schemeClr val="bg1"/>
                </a:solidFill>
                <a:latin typeface="Times New Roman" panose="02020603050405020304" pitchFamily="18" charset="0"/>
                <a:cs typeface="Times New Roman" panose="02020603050405020304" pitchFamily="18" charset="0"/>
                <a:sym typeface="+mn-ea"/>
              </a:rPr>
            </a:br>
            <a:r>
              <a:rPr lang="ru-RU" sz="1800" dirty="0" smtClean="0">
                <a:solidFill>
                  <a:schemeClr val="tx1"/>
                </a:solidFill>
                <a:latin typeface="Times New Roman" panose="02020603050405020304" pitchFamily="18" charset="0"/>
                <a:cs typeface="Times New Roman" panose="02020603050405020304" pitchFamily="18" charset="0"/>
                <a:sym typeface="+mn-ea"/>
              </a:rPr>
              <a:t>Министерство образования  Самарской области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sym typeface="+mn-ea"/>
              </a:rPr>
              <a:t>Государственное автономное учреждение дополнительного </a:t>
            </a:r>
            <a:br>
              <a:rPr lang="ru-RU" dirty="0" smtClean="0">
                <a:solidFill>
                  <a:schemeClr val="tx1"/>
                </a:solidFill>
                <a:latin typeface="Times New Roman" panose="02020603050405020304" pitchFamily="18" charset="0"/>
                <a:cs typeface="Times New Roman" panose="02020603050405020304" pitchFamily="18" charset="0"/>
                <a:sym typeface="+mn-ea"/>
              </a:rPr>
            </a:br>
            <a:r>
              <a:rPr lang="ru-RU" sz="1800" dirty="0" smtClean="0">
                <a:solidFill>
                  <a:schemeClr val="tx1"/>
                </a:solidFill>
                <a:latin typeface="Times New Roman" panose="02020603050405020304" pitchFamily="18" charset="0"/>
                <a:cs typeface="Times New Roman" panose="02020603050405020304" pitchFamily="18" charset="0"/>
                <a:sym typeface="+mn-ea"/>
              </a:rPr>
              <a:t>профессионального образования Самарской области</a:t>
            </a:r>
            <a:br>
              <a:rPr lang="ru-RU" sz="1800" dirty="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sym typeface="+mn-ea"/>
              </a:rPr>
              <a:t> «Институт развития образования»</a:t>
            </a:r>
            <a:br>
              <a:rPr lang="ru-RU" sz="1800" dirty="0" smtClean="0">
                <a:solidFill>
                  <a:schemeClr val="tx1"/>
                </a:solidFill>
                <a:latin typeface="Times New Roman" panose="02020603050405020304" pitchFamily="18" charset="0"/>
                <a:cs typeface="Times New Roman" panose="02020603050405020304" pitchFamily="18" charset="0"/>
                <a:sym typeface="+mn-ea"/>
              </a:rPr>
            </a:br>
            <a:br>
              <a:rPr lang="ru-RU"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sym typeface="+mn-ea"/>
              </a:rPr>
              <a:t>Мультимедийный дидактический комплекс</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Мультимидийная</a:t>
            </a:r>
            <a:r>
              <a:rPr lang="ru-RU" sz="1800" dirty="0" smtClean="0">
                <a:solidFill>
                  <a:schemeClr val="tx1"/>
                </a:solidFill>
                <a:latin typeface="Times New Roman" panose="02020603050405020304" pitchFamily="18" charset="0"/>
                <a:cs typeface="Times New Roman" panose="02020603050405020304" pitchFamily="18" charset="0"/>
                <a:sym typeface="+mn-ea"/>
              </a:rPr>
              <a:t> игра по окружающему миру</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sym typeface="+mn-ea"/>
              </a:rPr>
              <a:t>«Старину мы помним, старину мы чтим»»</a:t>
            </a:r>
            <a:br>
              <a:rPr lang="ru-RU" sz="1800" dirty="0" smtClean="0">
                <a:solidFill>
                  <a:schemeClr val="tx1"/>
                </a:solidFill>
                <a:latin typeface="Times New Roman" panose="02020603050405020304" pitchFamily="18" charset="0"/>
                <a:cs typeface="Times New Roman" panose="02020603050405020304" pitchFamily="18" charset="0"/>
              </a:rPr>
            </a:br>
            <a:br>
              <a:rPr lang="ru-RU" sz="1800" dirty="0" smtClean="0">
                <a:solidFill>
                  <a:schemeClr val="tx1"/>
                </a:solidFill>
                <a:latin typeface="Times New Roman" panose="02020603050405020304" pitchFamily="18" charset="0"/>
                <a:cs typeface="Times New Roman" panose="02020603050405020304" pitchFamily="18" charset="0"/>
              </a:rPr>
            </a:br>
            <a:br>
              <a:rPr lang="ru-RU" sz="1800" dirty="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sym typeface="+mn-ea"/>
              </a:rPr>
              <a:t>Евсеева Татьяна Ивановна учитель </a:t>
            </a:r>
            <a:r>
              <a:rPr lang="ru-RU" sz="1800" dirty="0">
                <a:solidFill>
                  <a:schemeClr val="tx1"/>
                </a:solidFill>
                <a:latin typeface="Times New Roman" panose="02020603050405020304" pitchFamily="18" charset="0"/>
                <a:cs typeface="Times New Roman" panose="02020603050405020304" pitchFamily="18" charset="0"/>
                <a:sym typeface="+mn-ea"/>
              </a:rPr>
              <a:t>начальных классов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sym typeface="+mn-ea"/>
              </a:rPr>
              <a:t>Смагина </a:t>
            </a:r>
            <a:r>
              <a:rPr lang="ru-RU" sz="1800" dirty="0" smtClean="0">
                <a:solidFill>
                  <a:schemeClr val="tx1"/>
                </a:solidFill>
                <a:latin typeface="Times New Roman" panose="02020603050405020304" pitchFamily="18" charset="0"/>
                <a:cs typeface="Times New Roman" panose="02020603050405020304" pitchFamily="18" charset="0"/>
                <a:sym typeface="+mn-ea"/>
              </a:rPr>
              <a:t>Ольга Николаевна учитель </a:t>
            </a:r>
            <a:r>
              <a:rPr lang="ru-RU" sz="1800" dirty="0">
                <a:solidFill>
                  <a:schemeClr val="tx1"/>
                </a:solidFill>
                <a:latin typeface="Times New Roman" panose="02020603050405020304" pitchFamily="18" charset="0"/>
                <a:cs typeface="Times New Roman" panose="02020603050405020304" pitchFamily="18" charset="0"/>
                <a:sym typeface="+mn-ea"/>
              </a:rPr>
              <a:t>начальных классов </a:t>
            </a:r>
            <a:br>
              <a:rPr lang="ru-RU" dirty="0">
                <a:solidFill>
                  <a:schemeClr val="tx1"/>
                </a:solidFill>
                <a:latin typeface="Times New Roman" panose="02020603050405020304" pitchFamily="18" charset="0"/>
                <a:cs typeface="Times New Roman" panose="02020603050405020304" pitchFamily="18" charset="0"/>
              </a:rPr>
            </a:br>
            <a:br>
              <a:rPr lang="ru-RU" dirty="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sym typeface="+mn-ea"/>
              </a:rPr>
              <a:t>Государственное </a:t>
            </a:r>
            <a:r>
              <a:rPr lang="ru-RU" sz="1800" dirty="0">
                <a:solidFill>
                  <a:schemeClr val="tx1"/>
                </a:solidFill>
                <a:latin typeface="Times New Roman" panose="02020603050405020304" pitchFamily="18" charset="0"/>
                <a:cs typeface="Times New Roman" panose="02020603050405020304" pitchFamily="18" charset="0"/>
                <a:sym typeface="+mn-ea"/>
              </a:rPr>
              <a:t>бюджетное общеобразовательное учреждение Самарской </a:t>
            </a:r>
            <a:r>
              <a:rPr lang="ru-RU" sz="1800" dirty="0" smtClean="0">
                <a:solidFill>
                  <a:schemeClr val="tx1"/>
                </a:solidFill>
                <a:latin typeface="Times New Roman" panose="02020603050405020304" pitchFamily="18" charset="0"/>
                <a:cs typeface="Times New Roman" panose="02020603050405020304" pitchFamily="18" charset="0"/>
                <a:sym typeface="+mn-ea"/>
              </a:rPr>
              <a:t>области «Школа-интернат </a:t>
            </a:r>
            <a:r>
              <a:rPr lang="ru-RU" sz="1800" dirty="0">
                <a:solidFill>
                  <a:schemeClr val="tx1"/>
                </a:solidFill>
                <a:latin typeface="Times New Roman" panose="02020603050405020304" pitchFamily="18" charset="0"/>
                <a:cs typeface="Times New Roman" panose="02020603050405020304" pitchFamily="18" charset="0"/>
                <a:sym typeface="+mn-ea"/>
              </a:rPr>
              <a:t>№ 113 для обучающихся </a:t>
            </a:r>
            <a:r>
              <a:rPr lang="ru-RU" sz="1800" dirty="0" smtClean="0">
                <a:solidFill>
                  <a:schemeClr val="tx1"/>
                </a:solidFill>
                <a:latin typeface="Times New Roman" panose="02020603050405020304" pitchFamily="18" charset="0"/>
                <a:cs typeface="Times New Roman" panose="02020603050405020304" pitchFamily="18" charset="0"/>
                <a:sym typeface="+mn-ea"/>
              </a:rPr>
              <a:t>с ограниченными </a:t>
            </a:r>
            <a:r>
              <a:rPr lang="ru-RU" sz="1800" dirty="0">
                <a:solidFill>
                  <a:schemeClr val="tx1"/>
                </a:solidFill>
                <a:latin typeface="Times New Roman" panose="02020603050405020304" pitchFamily="18" charset="0"/>
                <a:cs typeface="Times New Roman" panose="02020603050405020304" pitchFamily="18" charset="0"/>
                <a:sym typeface="+mn-ea"/>
              </a:rPr>
              <a:t>возможностями здоровья городского округа </a:t>
            </a:r>
            <a:r>
              <a:rPr lang="ru-RU" sz="1800" dirty="0" smtClean="0">
                <a:solidFill>
                  <a:schemeClr val="tx1"/>
                </a:solidFill>
                <a:latin typeface="Times New Roman" panose="02020603050405020304" pitchFamily="18" charset="0"/>
                <a:cs typeface="Times New Roman" panose="02020603050405020304" pitchFamily="18" charset="0"/>
                <a:sym typeface="+mn-ea"/>
              </a:rPr>
              <a:t>Самара»</a:t>
            </a:r>
            <a:br>
              <a:rPr lang="ru-RU" sz="1800" dirty="0" smtClean="0">
                <a:solidFill>
                  <a:schemeClr val="tx1"/>
                </a:solidFill>
                <a:latin typeface="Times New Roman" panose="02020603050405020304" pitchFamily="18" charset="0"/>
                <a:cs typeface="Times New Roman" panose="02020603050405020304" pitchFamily="18" charset="0"/>
              </a:rPr>
            </a:br>
            <a:br>
              <a:rPr lang="ru-RU" sz="1800" dirty="0" smtClean="0">
                <a:solidFill>
                  <a:schemeClr val="tx1"/>
                </a:solidFill>
                <a:latin typeface="Times New Roman" panose="02020603050405020304" pitchFamily="18" charset="0"/>
                <a:cs typeface="Times New Roman" panose="02020603050405020304" pitchFamily="18" charset="0"/>
              </a:rPr>
            </a:b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sym typeface="+mn-ea"/>
              </a:rPr>
              <a:t>Самара 2024</a:t>
            </a:r>
            <a:endParaRPr lang="ru-RU" altLang="en-US" sz="1800" dirty="0" smtClean="0">
              <a:solidFill>
                <a:schemeClr val="tx1"/>
              </a:solidFill>
              <a:latin typeface="Times New Roman" panose="02020603050405020304" pitchFamily="18" charset="0"/>
              <a:cs typeface="Times New Roman" panose="02020603050405020304" pitchFamily="18" charset="0"/>
              <a:sym typeface="+mn-ea"/>
            </a:endParaRPr>
          </a:p>
        </p:txBody>
      </p:sp>
      <p:sp>
        <p:nvSpPr>
          <p:cNvPr id="3" name="Замещающее содержимое 2"/>
          <p:cNvSpPr>
            <a:spLocks noGrp="1"/>
          </p:cNvSpPr>
          <p:nvPr>
            <p:ph idx="1"/>
          </p:nvPr>
        </p:nvSpPr>
        <p:spPr>
          <a:xfrm>
            <a:off x="8002270" y="5980430"/>
            <a:ext cx="684530" cy="146050"/>
          </a:xfrm>
        </p:spPr>
        <p:txBody>
          <a:bodyPr/>
          <a:p>
            <a:pPr marL="0" indent="0">
              <a:buNone/>
            </a:pPr>
            <a:endParaRPr lang="ru-RU"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Заголовок 1"/>
          <p:cNvSpPr>
            <a:spLocks noGrp="1"/>
          </p:cNvSpPr>
          <p:nvPr>
            <p:ph type="title"/>
          </p:nvPr>
        </p:nvSpPr>
        <p:spPr/>
        <p:txBody>
          <a:bodyPr vert="horz" wrap="square" lIns="91440" tIns="45720" rIns="91440" bIns="45720" anchor="b" anchorCtr="0"/>
          <a:p>
            <a:pPr algn="ctr" eaLnBrk="1" hangingPunct="1"/>
            <a:r>
              <a:rPr sz="2800" kern="1200" dirty="0">
                <a:solidFill>
                  <a:srgbClr val="92D050"/>
                </a:solidFill>
                <a:latin typeface="Times New Roman" panose="02020603050405020304" pitchFamily="18" charset="0"/>
                <a:ea typeface="+mj-ea"/>
                <a:cs typeface="Times New Roman" panose="02020603050405020304" pitchFamily="18" charset="0"/>
              </a:rPr>
              <a:t>Гостеприимство</a:t>
            </a:r>
            <a:r>
              <a:rPr lang="ru-RU" sz="2800" kern="1200" dirty="0">
                <a:solidFill>
                  <a:srgbClr val="92D050"/>
                </a:solidFill>
                <a:latin typeface="Times New Roman" panose="02020603050405020304" pitchFamily="18" charset="0"/>
                <a:ea typeface="+mj-ea"/>
                <a:cs typeface="Times New Roman" panose="02020603050405020304" pitchFamily="18" charset="0"/>
              </a:rPr>
              <a:t> </a:t>
            </a:r>
            <a:r>
              <a:rPr sz="2800" kern="1200" dirty="0">
                <a:solidFill>
                  <a:srgbClr val="92D050"/>
                </a:solidFill>
                <a:latin typeface="Times New Roman" panose="02020603050405020304" pitchFamily="18" charset="0"/>
                <a:ea typeface="+mj-ea"/>
                <a:cs typeface="Times New Roman" panose="02020603050405020304" pitchFamily="18" charset="0"/>
              </a:rPr>
              <a:t>400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10243" name="Текст 3"/>
          <p:cNvSpPr>
            <a:spLocks noGrp="1"/>
          </p:cNvSpPr>
          <p:nvPr>
            <p:ph type="body" sz="half" idx="2"/>
          </p:nvPr>
        </p:nvSpPr>
        <p:spPr>
          <a:xfrm>
            <a:off x="500063" y="5367338"/>
            <a:ext cx="8215312" cy="919162"/>
          </a:xfrm>
        </p:spPr>
        <p:txBody>
          <a:bodyPr vert="horz" wrap="square" lIns="91440" tIns="45720" rIns="91440" bIns="45720" anchor="t" anchorCtr="0"/>
          <a:p>
            <a:pPr algn="ctr" eaLnBrk="1" hangingPunct="1">
              <a:buClrTx/>
              <a:buSzTx/>
            </a:pPr>
            <a:r>
              <a:rPr sz="3200" kern="1200" dirty="0">
                <a:latin typeface="Times New Roman" panose="02020603050405020304" pitchFamily="18" charset="0"/>
                <a:ea typeface="+mn-ea"/>
                <a:cs typeface="Times New Roman" panose="02020603050405020304" pitchFamily="18" charset="0"/>
              </a:rPr>
              <a:t>С чем связана трудность приёма гостей в весенний период?</a:t>
            </a:r>
            <a:endParaRPr sz="3200" kern="1200" dirty="0">
              <a:latin typeface="Times New Roman" panose="02020603050405020304" pitchFamily="18" charset="0"/>
              <a:ea typeface="Times New Roman" panose="02020603050405020304" pitchFamily="18" charset="0"/>
              <a:cs typeface="+mn-cs"/>
            </a:endParaRPr>
          </a:p>
        </p:txBody>
      </p:sp>
      <p:cxnSp>
        <p:nvCxnSpPr>
          <p:cNvPr id="20" name="Прямая со стрелкой 19"/>
          <p:cNvCxnSpPr/>
          <p:nvPr/>
        </p:nvCxnSpPr>
        <p:spPr>
          <a:xfrm rot="10800000">
            <a:off x="5572125" y="2428875"/>
            <a:ext cx="928688"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248" name="TextBox 20"/>
          <p:cNvSpPr txBox="1">
            <a:spLocks noChangeArrowheads="1"/>
          </p:cNvSpPr>
          <p:nvPr/>
        </p:nvSpPr>
        <p:spPr bwMode="auto">
          <a:xfrm>
            <a:off x="6072188" y="2071688"/>
            <a:ext cx="357187" cy="369887"/>
          </a:xfrm>
          <a:prstGeom prst="rect">
            <a:avLst/>
          </a:prstGeom>
          <a:solidFill>
            <a:srgbClr val="FF0066"/>
          </a:solidFill>
          <a:ln w="9525">
            <a:noFill/>
            <a:miter lim="800000"/>
          </a:ln>
        </p:spPr>
        <p:txBody>
          <a:bodyPr>
            <a:spAutoFit/>
          </a:bodyPr>
          <a:lstStyle/>
          <a:p>
            <a:pPr marR="0" defTabSz="914400">
              <a:buClrTx/>
              <a:buSzTx/>
              <a:buFontTx/>
              <a:buNone/>
              <a:defRPr/>
            </a:pPr>
            <a:r>
              <a:rPr kumimoji="0" lang="ru-RU" kern="1200" cap="none" spc="0" normalizeH="0" baseline="0" noProof="0" dirty="0">
                <a:ln>
                  <a:solidFill>
                    <a:schemeClr val="tx1"/>
                  </a:solidFill>
                </a:ln>
                <a:latin typeface="Arial" panose="020B0604020202020204" pitchFamily="34" charset="0"/>
                <a:ea typeface="+mn-ea"/>
                <a:cs typeface="+mn-cs"/>
              </a:rPr>
              <a:t>2</a:t>
            </a:r>
            <a:endParaRPr kumimoji="0" lang="ru-RU" kern="1200" cap="none" spc="0" normalizeH="0" baseline="0" noProof="0" dirty="0">
              <a:ln>
                <a:solidFill>
                  <a:schemeClr val="tx1"/>
                </a:solidFill>
              </a:ln>
              <a:latin typeface="Arial" panose="020B0604020202020204" pitchFamily="34" charset="0"/>
              <a:ea typeface="+mn-ea"/>
              <a:cs typeface="+mn-cs"/>
            </a:endParaRPr>
          </a:p>
        </p:txBody>
      </p:sp>
      <p:sp>
        <p:nvSpPr>
          <p:cNvPr id="10249" name="TextBox 21"/>
          <p:cNvSpPr txBox="1">
            <a:spLocks noChangeArrowheads="1"/>
          </p:cNvSpPr>
          <p:nvPr/>
        </p:nvSpPr>
        <p:spPr bwMode="auto">
          <a:xfrm>
            <a:off x="6072188" y="4357688"/>
            <a:ext cx="357187" cy="369887"/>
          </a:xfrm>
          <a:prstGeom prst="rect">
            <a:avLst/>
          </a:prstGeom>
          <a:solidFill>
            <a:srgbClr val="FF0066"/>
          </a:solidFill>
          <a:ln w="9525">
            <a:noFill/>
            <a:miter lim="800000"/>
          </a:ln>
        </p:spPr>
        <p:txBody>
          <a:bodyPr>
            <a:spAutoFit/>
          </a:bodyPr>
          <a:lstStyle/>
          <a:p>
            <a:pPr marR="0" defTabSz="914400">
              <a:buClrTx/>
              <a:buSzTx/>
              <a:buFontTx/>
              <a:buNone/>
              <a:defRPr/>
            </a:pPr>
            <a:r>
              <a:rPr kumimoji="0" lang="ru-RU" kern="1200" cap="none" spc="0" normalizeH="0" baseline="0" noProof="0" dirty="0">
                <a:ln>
                  <a:solidFill>
                    <a:schemeClr val="tx1"/>
                  </a:solidFill>
                </a:ln>
                <a:latin typeface="Arial" panose="020B0604020202020204" pitchFamily="34" charset="0"/>
                <a:ea typeface="+mn-ea"/>
                <a:cs typeface="+mn-cs"/>
              </a:rPr>
              <a:t>3</a:t>
            </a:r>
            <a:endParaRPr kumimoji="0" lang="ru-RU" kern="1200" cap="none" spc="0" normalizeH="0" baseline="0" noProof="0" dirty="0">
              <a:ln>
                <a:solidFill>
                  <a:schemeClr val="tx1"/>
                </a:solidFill>
              </a:ln>
              <a:latin typeface="Arial" panose="020B0604020202020204" pitchFamily="34" charset="0"/>
              <a:ea typeface="+mn-ea"/>
              <a:cs typeface="+mn-cs"/>
            </a:endParaRPr>
          </a:p>
        </p:txBody>
      </p:sp>
      <p:sp>
        <p:nvSpPr>
          <p:cNvPr id="2" name="TextBox 9"/>
          <p:cNvSpPr txBox="1"/>
          <p:nvPr/>
        </p:nvSpPr>
        <p:spPr>
          <a:xfrm>
            <a:off x="7715250" y="6286500"/>
            <a:ext cx="989013" cy="369888"/>
          </a:xfrm>
          <a:prstGeom prst="rect">
            <a:avLst/>
          </a:prstGeom>
          <a:noFill/>
          <a:ln w="9525">
            <a:noFill/>
          </a:ln>
        </p:spPr>
        <p:txBody>
          <a:bodyPr>
            <a:spAutoFit/>
          </a:bodyPr>
          <a:p>
            <a:pPr algn="ctr"/>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11" name="Стрелка вправо 10"/>
          <p:cNvSpPr/>
          <p:nvPr/>
        </p:nvSpPr>
        <p:spPr>
          <a:xfrm>
            <a:off x="7143750"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10251" name="Picture 3" descr="C:\Users\Администратор\Desktop\big_872702.jpg"/>
          <p:cNvPicPr>
            <a:picLocks noChangeAspect="1"/>
          </p:cNvPicPr>
          <p:nvPr/>
        </p:nvPicPr>
        <p:blipFill>
          <a:blip r:embed="rId2"/>
          <a:stretch>
            <a:fillRect/>
          </a:stretch>
        </p:blipFill>
        <p:spPr>
          <a:xfrm>
            <a:off x="5229225" y="1857375"/>
            <a:ext cx="3708400" cy="3012440"/>
          </a:xfrm>
          <a:prstGeom prst="rect">
            <a:avLst/>
          </a:prstGeom>
          <a:noFill/>
          <a:ln w="9525">
            <a:noFill/>
          </a:ln>
        </p:spPr>
      </p:pic>
      <p:pic>
        <p:nvPicPr>
          <p:cNvPr id="10252" name="Picture 2" descr="C:\Users\Администратор\Desktop\крестьян изба.jpg"/>
          <p:cNvPicPr>
            <a:picLocks noGrp="1" noChangeAspect="1"/>
          </p:cNvPicPr>
          <p:nvPr>
            <p:ph type="pic" idx="1"/>
          </p:nvPr>
        </p:nvPicPr>
        <p:blipFill>
          <a:blip r:embed="rId3"/>
          <a:srcRect l="1797" r="1797"/>
          <a:stretch>
            <a:fillRect/>
          </a:stretch>
        </p:blipFill>
        <p:spPr>
          <a:xfrm>
            <a:off x="214313" y="214313"/>
            <a:ext cx="4857750" cy="36433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Box 1"/>
          <p:cNvSpPr txBox="1"/>
          <p:nvPr/>
        </p:nvSpPr>
        <p:spPr>
          <a:xfrm>
            <a:off x="285750" y="214313"/>
            <a:ext cx="8572500" cy="400050"/>
          </a:xfrm>
          <a:prstGeom prst="rect">
            <a:avLst/>
          </a:prstGeom>
          <a:noFill/>
          <a:ln w="9525">
            <a:noFill/>
          </a:ln>
        </p:spPr>
        <p:txBody>
          <a:bodyPr>
            <a:spAutoFit/>
          </a:bodyPr>
          <a:p>
            <a:pPr algn="just"/>
            <a:endParaRPr sz="2000" dirty="0">
              <a:solidFill>
                <a:srgbClr val="FFFFCC"/>
              </a:solidFill>
              <a:latin typeface="Times New Roman" panose="02020603050405020304" pitchFamily="18" charset="0"/>
              <a:ea typeface="Times New Roman" panose="02020603050405020304" pitchFamily="18" charset="0"/>
            </a:endParaRPr>
          </a:p>
        </p:txBody>
      </p:sp>
      <p:sp>
        <p:nvSpPr>
          <p:cNvPr id="11267" name="TextBox 4"/>
          <p:cNvSpPr txBox="1"/>
          <p:nvPr/>
        </p:nvSpPr>
        <p:spPr>
          <a:xfrm>
            <a:off x="571500" y="6357938"/>
            <a:ext cx="1041400"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11268" name="TextBox 5"/>
          <p:cNvSpPr txBox="1"/>
          <p:nvPr/>
        </p:nvSpPr>
        <p:spPr>
          <a:xfrm>
            <a:off x="7715250" y="6357938"/>
            <a:ext cx="1214438" cy="369887"/>
          </a:xfrm>
          <a:prstGeom prst="rect">
            <a:avLst/>
          </a:prstGeom>
          <a:noFill/>
          <a:ln w="9525">
            <a:noFill/>
          </a:ln>
        </p:spPr>
        <p:txBody>
          <a:bodyPr>
            <a:spAutoFit/>
          </a:bodyPr>
          <a:p>
            <a:pPr algn="ctr"/>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14375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42875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11271" name="Прямоугольник 7"/>
          <p:cNvSpPr/>
          <p:nvPr/>
        </p:nvSpPr>
        <p:spPr>
          <a:xfrm>
            <a:off x="4143375" y="428625"/>
            <a:ext cx="4286250" cy="4892675"/>
          </a:xfrm>
          <a:prstGeom prst="rect">
            <a:avLst/>
          </a:prstGeom>
          <a:noFill/>
          <a:ln w="9525">
            <a:noFill/>
          </a:ln>
        </p:spPr>
        <p:txBody>
          <a:bodyPr>
            <a:spAutoFit/>
          </a:bodyPr>
          <a:p>
            <a:r>
              <a:rPr sz="2400" dirty="0">
                <a:latin typeface="Times New Roman" panose="02020603050405020304" pitchFamily="18" charset="0"/>
                <a:cs typeface="Times New Roman" panose="02020603050405020304" pitchFamily="18" charset="0"/>
              </a:rPr>
              <a:t>Самое трудное время было</a:t>
            </a:r>
            <a:r>
              <a:rPr lang="en-US" altLang="x-none"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-весна: «в поле пусто,</a:t>
            </a:r>
            <a:r>
              <a:rPr lang="en-US" altLang="x-none"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и в</a:t>
            </a:r>
            <a:r>
              <a:rPr lang="en-US" altLang="x-none"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закромах не густо».В это время пекли крапивнички из старой муки:</a:t>
            </a:r>
            <a:r>
              <a:rPr lang="en-US" altLang="x-none"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длинные пирожки с крапивой,</a:t>
            </a:r>
            <a:r>
              <a:rPr lang="en-US" altLang="x-none"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луком,</a:t>
            </a:r>
            <a:r>
              <a:rPr lang="en-US" altLang="x-none"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чесноком и яйцами</a:t>
            </a:r>
            <a:r>
              <a:rPr lang="en-US" altLang="x-none"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.Во время обеда (вечером) глава семьи лично наделял каждого скоком ароматного деревенского хлеба.</a:t>
            </a:r>
            <a:r>
              <a:rPr lang="en-US" altLang="x-none"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В промежутке между завтраком и обедом съедали лепёшку,</a:t>
            </a:r>
            <a:r>
              <a:rPr lang="en-US" altLang="x-none"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картофелену и квас</a:t>
            </a:r>
            <a:endParaRPr sz="2400" dirty="0">
              <a:latin typeface="Times New Roman" panose="02020603050405020304" pitchFamily="18" charset="0"/>
              <a:cs typeface="Times New Roman" panose="02020603050405020304" pitchFamily="18" charset="0"/>
            </a:endParaRPr>
          </a:p>
        </p:txBody>
      </p:sp>
      <p:pic>
        <p:nvPicPr>
          <p:cNvPr id="11272" name="Рисунок 7" descr="ovohi4.jpg"/>
          <p:cNvPicPr>
            <a:picLocks noChangeAspect="1"/>
          </p:cNvPicPr>
          <p:nvPr/>
        </p:nvPicPr>
        <p:blipFill>
          <a:blip r:embed="rId3"/>
          <a:srcRect t="133" b="133"/>
          <a:stretch>
            <a:fillRect/>
          </a:stretch>
        </p:blipFill>
        <p:spPr>
          <a:xfrm>
            <a:off x="714375" y="285750"/>
            <a:ext cx="3071813" cy="2943225"/>
          </a:xfrm>
          <a:prstGeom prst="rect">
            <a:avLst/>
          </a:prstGeom>
          <a:noFill/>
          <a:ln w="9525">
            <a:noFill/>
          </a:ln>
        </p:spPr>
      </p:pic>
      <p:pic>
        <p:nvPicPr>
          <p:cNvPr id="11273" name="Picture 3"/>
          <p:cNvPicPr>
            <a:picLocks noChangeAspect="1"/>
          </p:cNvPicPr>
          <p:nvPr/>
        </p:nvPicPr>
        <p:blipFill>
          <a:blip r:embed="rId4"/>
          <a:stretch>
            <a:fillRect/>
          </a:stretch>
        </p:blipFill>
        <p:spPr>
          <a:xfrm>
            <a:off x="785813" y="3500438"/>
            <a:ext cx="3000375" cy="246062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Заголовок 16"/>
          <p:cNvSpPr>
            <a:spLocks noGrp="1"/>
          </p:cNvSpPr>
          <p:nvPr>
            <p:ph type="title"/>
          </p:nvPr>
        </p:nvSpPr>
        <p:spPr>
          <a:xfrm>
            <a:off x="1000125" y="714375"/>
            <a:ext cx="7000875" cy="785813"/>
          </a:xfrm>
        </p:spPr>
        <p:txBody>
          <a:bodyPr vert="horz" wrap="square" lIns="91440" tIns="45720" rIns="91440" bIns="45720" anchor="ctr" anchorCtr="0"/>
          <a:p>
            <a:pPr eaLnBrk="1" hangingPunct="1"/>
            <a:r>
              <a:rPr sz="2800" dirty="0">
                <a:solidFill>
                  <a:srgbClr val="92D050"/>
                </a:solidFill>
                <a:latin typeface="Times New Roman" panose="02020603050405020304" pitchFamily="18" charset="0"/>
                <a:cs typeface="Times New Roman" panose="02020603050405020304" pitchFamily="18" charset="0"/>
              </a:rPr>
              <a:t>Гостеприимство 500</a:t>
            </a:r>
            <a:br>
              <a:rPr sz="2800" dirty="0">
                <a:latin typeface="Times New Roman" panose="02020603050405020304" pitchFamily="18" charset="0"/>
                <a:cs typeface="Times New Roman" panose="02020603050405020304" pitchFamily="18" charset="0"/>
                <a:hlinkClick r:id="rId1" action="ppaction://hlinksldjump"/>
              </a:rPr>
            </a:br>
            <a:br>
              <a:rPr sz="3600" dirty="0">
                <a:latin typeface="Times New Roman" panose="02020603050405020304" pitchFamily="18" charset="0"/>
                <a:cs typeface="Times New Roman" panose="02020603050405020304" pitchFamily="18" charset="0"/>
              </a:rPr>
            </a:br>
            <a:r>
              <a:rPr sz="3600" dirty="0">
                <a:latin typeface="Times New Roman" panose="02020603050405020304" pitchFamily="18" charset="0"/>
                <a:cs typeface="Times New Roman" panose="02020603050405020304" pitchFamily="18" charset="0"/>
              </a:rPr>
              <a:t>Какие блюда русской кухни вы знаете?</a:t>
            </a:r>
            <a:endParaRPr sz="3600" dirty="0">
              <a:solidFill>
                <a:srgbClr val="92D050"/>
              </a:solidFill>
              <a:latin typeface="Times New Roman" panose="02020603050405020304" pitchFamily="18" charset="0"/>
              <a:ea typeface="Times New Roman" panose="02020603050405020304" pitchFamily="18" charset="0"/>
            </a:endParaRPr>
          </a:p>
        </p:txBody>
      </p:sp>
      <p:sp>
        <p:nvSpPr>
          <p:cNvPr id="12292" name="TextBox 23"/>
          <p:cNvSpPr txBox="1">
            <a:spLocks noChangeArrowheads="1"/>
          </p:cNvSpPr>
          <p:nvPr/>
        </p:nvSpPr>
        <p:spPr bwMode="auto">
          <a:xfrm>
            <a:off x="2071688" y="4429125"/>
            <a:ext cx="312906" cy="369332"/>
          </a:xfrm>
          <a:prstGeom prst="rect">
            <a:avLst/>
          </a:prstGeom>
          <a:solidFill>
            <a:srgbClr val="FF0000"/>
          </a:solidFill>
          <a:ln w="9525">
            <a:noFill/>
            <a:miter lim="800000"/>
          </a:ln>
        </p:spPr>
        <p:txBody>
          <a:bodyPr wrap="none">
            <a:spAutoFit/>
          </a:bodyPr>
          <a:lstStyle/>
          <a:p>
            <a:pPr marR="0" defTabSz="914400">
              <a:buClrTx/>
              <a:buSzTx/>
              <a:buFontTx/>
              <a:buNone/>
              <a:defRPr/>
            </a:pPr>
            <a:r>
              <a:rPr kumimoji="0" lang="ru-RU" kern="1200" cap="none" spc="0" normalizeH="0" baseline="0" noProof="0" dirty="0">
                <a:ln>
                  <a:solidFill>
                    <a:schemeClr val="tx1"/>
                  </a:solidFill>
                </a:ln>
                <a:latin typeface="Arial" panose="020B0604020202020204" pitchFamily="34" charset="0"/>
                <a:ea typeface="+mn-ea"/>
                <a:cs typeface="+mn-cs"/>
              </a:rPr>
              <a:t>3</a:t>
            </a:r>
            <a:endParaRPr kumimoji="0" lang="ru-RU" kern="1200" cap="none" spc="0" normalizeH="0" baseline="0" noProof="0" dirty="0">
              <a:ln>
                <a:solidFill>
                  <a:schemeClr val="tx1"/>
                </a:solidFill>
              </a:ln>
              <a:latin typeface="Arial" panose="020B0604020202020204" pitchFamily="34" charset="0"/>
              <a:ea typeface="+mn-ea"/>
              <a:cs typeface="+mn-cs"/>
            </a:endParaRPr>
          </a:p>
        </p:txBody>
      </p:sp>
      <p:sp>
        <p:nvSpPr>
          <p:cNvPr id="12293" name="TextBox 24"/>
          <p:cNvSpPr txBox="1">
            <a:spLocks noChangeArrowheads="1"/>
          </p:cNvSpPr>
          <p:nvPr/>
        </p:nvSpPr>
        <p:spPr bwMode="auto">
          <a:xfrm>
            <a:off x="3571868" y="3571876"/>
            <a:ext cx="285750" cy="369888"/>
          </a:xfrm>
          <a:prstGeom prst="rect">
            <a:avLst/>
          </a:prstGeom>
          <a:solidFill>
            <a:srgbClr val="FF0000"/>
          </a:solidFill>
          <a:ln w="9525">
            <a:noFill/>
            <a:miter lim="800000"/>
          </a:ln>
        </p:spPr>
        <p:txBody>
          <a:bodyPr>
            <a:spAutoFit/>
          </a:bodyPr>
          <a:lstStyle/>
          <a:p>
            <a:pPr marR="0" defTabSz="914400">
              <a:buClrTx/>
              <a:buSzTx/>
              <a:buFontTx/>
              <a:buNone/>
              <a:defRPr/>
            </a:pPr>
            <a:r>
              <a:rPr kumimoji="0" lang="ru-RU" kern="1200" cap="none" spc="0" normalizeH="0" baseline="0" noProof="0" dirty="0">
                <a:ln>
                  <a:solidFill>
                    <a:schemeClr val="tx1"/>
                  </a:solidFill>
                </a:ln>
                <a:latin typeface="Arial" panose="020B0604020202020204" pitchFamily="34" charset="0"/>
                <a:ea typeface="+mn-ea"/>
                <a:cs typeface="+mn-cs"/>
              </a:rPr>
              <a:t>2</a:t>
            </a:r>
            <a:endParaRPr kumimoji="0" lang="ru-RU" kern="1200" cap="none" spc="0" normalizeH="0" baseline="0" noProof="0" dirty="0">
              <a:ln>
                <a:solidFill>
                  <a:schemeClr val="tx1"/>
                </a:solidFill>
              </a:ln>
              <a:latin typeface="Arial" panose="020B0604020202020204" pitchFamily="34" charset="0"/>
              <a:ea typeface="+mn-ea"/>
              <a:cs typeface="+mn-cs"/>
            </a:endParaRPr>
          </a:p>
        </p:txBody>
      </p:sp>
      <p:sp>
        <p:nvSpPr>
          <p:cNvPr id="12294" name="TextBox 25"/>
          <p:cNvSpPr txBox="1">
            <a:spLocks noChangeArrowheads="1"/>
          </p:cNvSpPr>
          <p:nvPr/>
        </p:nvSpPr>
        <p:spPr bwMode="auto">
          <a:xfrm>
            <a:off x="5643563" y="3286125"/>
            <a:ext cx="285750" cy="369888"/>
          </a:xfrm>
          <a:prstGeom prst="rect">
            <a:avLst/>
          </a:prstGeom>
          <a:solidFill>
            <a:srgbClr val="FF0000"/>
          </a:solidFill>
          <a:ln w="9525">
            <a:noFill/>
            <a:miter lim="800000"/>
          </a:ln>
        </p:spPr>
        <p:txBody>
          <a:bodyPr>
            <a:spAutoFit/>
          </a:bodyPr>
          <a:lstStyle/>
          <a:p>
            <a:pPr marR="0" defTabSz="914400">
              <a:buClrTx/>
              <a:buSzTx/>
              <a:buFontTx/>
              <a:buNone/>
              <a:defRPr/>
            </a:pPr>
            <a:r>
              <a:rPr kumimoji="0" lang="ru-RU" kern="1200" cap="none" spc="0" normalizeH="0" baseline="0" noProof="0" dirty="0">
                <a:ln>
                  <a:solidFill>
                    <a:schemeClr val="tx1"/>
                  </a:solidFill>
                </a:ln>
                <a:latin typeface="Arial" panose="020B0604020202020204" pitchFamily="34" charset="0"/>
                <a:ea typeface="+mn-ea"/>
                <a:cs typeface="+mn-cs"/>
              </a:rPr>
              <a:t>1</a:t>
            </a:r>
            <a:endParaRPr kumimoji="0" lang="ru-RU" kern="1200" cap="none" spc="0" normalizeH="0" baseline="0" noProof="0" dirty="0">
              <a:ln>
                <a:solidFill>
                  <a:schemeClr val="tx1"/>
                </a:solidFill>
              </a:ln>
              <a:latin typeface="Arial" panose="020B0604020202020204" pitchFamily="34" charset="0"/>
              <a:ea typeface="+mn-ea"/>
              <a:cs typeface="+mn-cs"/>
            </a:endParaRPr>
          </a:p>
        </p:txBody>
      </p:sp>
      <p:sp>
        <p:nvSpPr>
          <p:cNvPr id="12295" name="TextBox 26"/>
          <p:cNvSpPr txBox="1">
            <a:spLocks noChangeArrowheads="1"/>
          </p:cNvSpPr>
          <p:nvPr/>
        </p:nvSpPr>
        <p:spPr bwMode="auto">
          <a:xfrm>
            <a:off x="6929438" y="4572000"/>
            <a:ext cx="285750" cy="369888"/>
          </a:xfrm>
          <a:prstGeom prst="rect">
            <a:avLst/>
          </a:prstGeom>
          <a:solidFill>
            <a:srgbClr val="FF0000"/>
          </a:solidFill>
          <a:ln w="9525">
            <a:noFill/>
            <a:miter lim="800000"/>
          </a:ln>
        </p:spPr>
        <p:txBody>
          <a:bodyPr>
            <a:spAutoFit/>
          </a:bodyPr>
          <a:lstStyle/>
          <a:p>
            <a:pPr marR="0" defTabSz="914400">
              <a:buClrTx/>
              <a:buSzTx/>
              <a:buFontTx/>
              <a:buNone/>
              <a:defRPr/>
            </a:pPr>
            <a:r>
              <a:rPr kumimoji="0" lang="ru-RU" kern="1200" cap="none" spc="0" normalizeH="0" baseline="0" noProof="0" dirty="0">
                <a:ln>
                  <a:solidFill>
                    <a:schemeClr val="tx1"/>
                  </a:solidFill>
                </a:ln>
                <a:latin typeface="Arial" panose="020B0604020202020204" pitchFamily="34" charset="0"/>
                <a:ea typeface="+mn-ea"/>
                <a:cs typeface="+mn-cs"/>
              </a:rPr>
              <a:t>4</a:t>
            </a:r>
            <a:endParaRPr kumimoji="0" lang="ru-RU" kern="1200" cap="none" spc="0" normalizeH="0" baseline="0" noProof="0" dirty="0">
              <a:ln>
                <a:solidFill>
                  <a:schemeClr val="tx1"/>
                </a:solidFill>
              </a:ln>
              <a:latin typeface="Arial" panose="020B0604020202020204" pitchFamily="34" charset="0"/>
              <a:ea typeface="+mn-ea"/>
              <a:cs typeface="+mn-cs"/>
            </a:endParaRPr>
          </a:p>
        </p:txBody>
      </p:sp>
      <p:sp>
        <p:nvSpPr>
          <p:cNvPr id="2" name="TextBox 7"/>
          <p:cNvSpPr txBox="1"/>
          <p:nvPr/>
        </p:nvSpPr>
        <p:spPr>
          <a:xfrm>
            <a:off x="7572375" y="6215063"/>
            <a:ext cx="785813"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9" name="Стрелка вправо 8"/>
          <p:cNvSpPr/>
          <p:nvPr/>
        </p:nvSpPr>
        <p:spPr>
          <a:xfrm>
            <a:off x="6929438" y="6357938"/>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12297" name="Picture 7" descr="Картинка 257 из 143582">
            <a:hlinkClick r:id="rId2"/>
          </p:cNvPr>
          <p:cNvPicPr>
            <a:picLocks noGrp="1" noChangeAspect="1"/>
          </p:cNvPicPr>
          <p:nvPr>
            <p:ph idx="1"/>
          </p:nvPr>
        </p:nvPicPr>
        <p:blipFill>
          <a:blip r:embed="rId3"/>
          <a:srcRect/>
          <a:stretch>
            <a:fillRect/>
          </a:stretch>
        </p:blipFill>
        <p:spPr>
          <a:xfrm>
            <a:off x="1785938" y="2159000"/>
            <a:ext cx="5500687" cy="41195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Box 1"/>
          <p:cNvSpPr txBox="1"/>
          <p:nvPr/>
        </p:nvSpPr>
        <p:spPr>
          <a:xfrm>
            <a:off x="214313" y="285750"/>
            <a:ext cx="8715375" cy="369888"/>
          </a:xfrm>
          <a:prstGeom prst="rect">
            <a:avLst/>
          </a:prstGeom>
          <a:noFill/>
          <a:ln w="9525">
            <a:noFill/>
          </a:ln>
        </p:spPr>
        <p:txBody>
          <a:bodyPr>
            <a:spAutoFit/>
          </a:bodyPr>
          <a:p>
            <a:pPr algn="just"/>
            <a:endParaRPr dirty="0">
              <a:solidFill>
                <a:srgbClr val="FFFFCC"/>
              </a:solidFill>
              <a:latin typeface="Times New Roman" panose="02020603050405020304" pitchFamily="18" charset="0"/>
              <a:ea typeface="Times New Roman" panose="02020603050405020304" pitchFamily="18" charset="0"/>
            </a:endParaRPr>
          </a:p>
        </p:txBody>
      </p:sp>
      <p:sp>
        <p:nvSpPr>
          <p:cNvPr id="13315" name="TextBox 4"/>
          <p:cNvSpPr txBox="1"/>
          <p:nvPr/>
        </p:nvSpPr>
        <p:spPr>
          <a:xfrm>
            <a:off x="714375" y="6357938"/>
            <a:ext cx="8985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13316" name="TextBox 4"/>
          <p:cNvSpPr txBox="1"/>
          <p:nvPr/>
        </p:nvSpPr>
        <p:spPr>
          <a:xfrm>
            <a:off x="7572375" y="6357938"/>
            <a:ext cx="1071563"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929438"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571625"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13319" name="Picture 6" descr="http://im2-tub-ru.yandex.net/i?id=46487969-15-72&amp;n=17"/>
          <p:cNvPicPr>
            <a:picLocks noChangeAspect="1"/>
          </p:cNvPicPr>
          <p:nvPr/>
        </p:nvPicPr>
        <p:blipFill>
          <a:blip r:embed="rId3"/>
          <a:stretch>
            <a:fillRect/>
          </a:stretch>
        </p:blipFill>
        <p:spPr>
          <a:xfrm>
            <a:off x="2051050" y="549275"/>
            <a:ext cx="5616575" cy="3008313"/>
          </a:xfrm>
          <a:prstGeom prst="rect">
            <a:avLst/>
          </a:prstGeom>
          <a:noFill/>
          <a:ln w="9525">
            <a:noFill/>
          </a:ln>
        </p:spPr>
      </p:pic>
      <p:pic>
        <p:nvPicPr>
          <p:cNvPr id="13320" name="Picture 8" descr="http://img11.nnm.ru/7/5/4/8/3/d632aabfc2f44bd2c2b7a8eaa68_prev.jpg">
            <a:hlinkClick r:id="rId4"/>
          </p:cNvPr>
          <p:cNvPicPr>
            <a:picLocks noChangeAspect="1"/>
          </p:cNvPicPr>
          <p:nvPr/>
        </p:nvPicPr>
        <p:blipFill>
          <a:blip r:embed="rId5"/>
          <a:stretch>
            <a:fillRect/>
          </a:stretch>
        </p:blipFill>
        <p:spPr>
          <a:xfrm>
            <a:off x="1042988" y="3933825"/>
            <a:ext cx="2016125" cy="2295525"/>
          </a:xfrm>
          <a:prstGeom prst="rect">
            <a:avLst/>
          </a:prstGeom>
          <a:noFill/>
          <a:ln w="9525">
            <a:noFill/>
          </a:ln>
        </p:spPr>
      </p:pic>
      <p:pic>
        <p:nvPicPr>
          <p:cNvPr id="13321" name="Picture 10" descr="http://im6-tub-ru.yandex.net/i?id=275927320-63-72"/>
          <p:cNvPicPr>
            <a:picLocks noChangeAspect="1"/>
          </p:cNvPicPr>
          <p:nvPr/>
        </p:nvPicPr>
        <p:blipFill>
          <a:blip r:embed="rId6"/>
          <a:stretch>
            <a:fillRect/>
          </a:stretch>
        </p:blipFill>
        <p:spPr>
          <a:xfrm>
            <a:off x="3978275" y="3919538"/>
            <a:ext cx="1871663" cy="2295525"/>
          </a:xfrm>
          <a:prstGeom prst="rect">
            <a:avLst/>
          </a:prstGeom>
          <a:noFill/>
          <a:ln w="9525">
            <a:noFill/>
          </a:ln>
        </p:spPr>
      </p:pic>
      <p:pic>
        <p:nvPicPr>
          <p:cNvPr id="13322" name="Picture 14" descr="http://im2-tub-ru.yandex.net/i?id=133821087-03-72"/>
          <p:cNvPicPr>
            <a:picLocks noChangeAspect="1"/>
          </p:cNvPicPr>
          <p:nvPr/>
        </p:nvPicPr>
        <p:blipFill>
          <a:blip r:embed="rId7"/>
          <a:stretch>
            <a:fillRect/>
          </a:stretch>
        </p:blipFill>
        <p:spPr>
          <a:xfrm>
            <a:off x="6643688" y="4000500"/>
            <a:ext cx="1655762" cy="22383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Строительство избы 100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14339" name="Текст 3"/>
          <p:cNvSpPr>
            <a:spLocks noGrp="1"/>
          </p:cNvSpPr>
          <p:nvPr>
            <p:ph type="body" sz="half" idx="2"/>
          </p:nvPr>
        </p:nvSpPr>
        <p:spPr>
          <a:xfrm>
            <a:off x="1143000" y="5429250"/>
            <a:ext cx="6929438" cy="1000125"/>
          </a:xfrm>
        </p:spPr>
        <p:txBody>
          <a:bodyPr vert="horz" wrap="square" lIns="91440" tIns="45720" rIns="91440" bIns="45720" anchor="t" anchorCtr="0"/>
          <a:p>
            <a:pPr algn="ctr">
              <a:buClrTx/>
              <a:buSzTx/>
            </a:pPr>
            <a:r>
              <a:rPr sz="3200" kern="1200" dirty="0">
                <a:latin typeface="Times New Roman" panose="02020603050405020304" pitchFamily="18" charset="0"/>
                <a:ea typeface="+mn-ea"/>
                <a:cs typeface="Times New Roman" panose="02020603050405020304" pitchFamily="18" charset="0"/>
              </a:rPr>
              <a:t>Какие деревья можно было рубить для строительства избы?</a:t>
            </a:r>
            <a:endParaRPr sz="3200" kern="1200" dirty="0">
              <a:latin typeface="Times New Roman" panose="02020603050405020304" pitchFamily="18" charset="0"/>
              <a:ea typeface="Times New Roman" panose="02020603050405020304" pitchFamily="18" charset="0"/>
              <a:cs typeface="+mn-cs"/>
            </a:endParaRPr>
          </a:p>
        </p:txBody>
      </p:sp>
      <p:sp>
        <p:nvSpPr>
          <p:cNvPr id="14340" name="TextBox 5"/>
          <p:cNvSpPr txBox="1"/>
          <p:nvPr/>
        </p:nvSpPr>
        <p:spPr>
          <a:xfrm>
            <a:off x="7500938" y="6286500"/>
            <a:ext cx="709612" cy="369888"/>
          </a:xfrm>
          <a:prstGeom prst="rect">
            <a:avLst/>
          </a:prstGeom>
          <a:noFill/>
          <a:ln w="9525">
            <a:noFill/>
          </a:ln>
        </p:spPr>
        <p:txBody>
          <a:bodyPr wrap="none">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929438"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14342" name="Picture 7" descr="G:\русская изба новая\i (5).jpg"/>
          <p:cNvPicPr>
            <a:picLocks noGrp="1" noChangeAspect="1"/>
          </p:cNvPicPr>
          <p:nvPr>
            <p:ph type="pic" idx="1"/>
          </p:nvPr>
        </p:nvPicPr>
        <p:blipFill>
          <a:blip r:embed="rId2"/>
          <a:srcRect l="4338" r="4338"/>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Box 4"/>
          <p:cNvSpPr txBox="1"/>
          <p:nvPr/>
        </p:nvSpPr>
        <p:spPr>
          <a:xfrm>
            <a:off x="714375" y="6286500"/>
            <a:ext cx="857250"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15363" name="TextBox 5"/>
          <p:cNvSpPr txBox="1"/>
          <p:nvPr/>
        </p:nvSpPr>
        <p:spPr>
          <a:xfrm>
            <a:off x="7786688" y="6286500"/>
            <a:ext cx="1143000" cy="369888"/>
          </a:xfrm>
          <a:prstGeom prst="rect">
            <a:avLst/>
          </a:prstGeom>
          <a:noFill/>
          <a:ln w="9525">
            <a:noFill/>
          </a:ln>
        </p:spPr>
        <p:txBody>
          <a:bodyPr>
            <a:spAutoFit/>
          </a:bodyPr>
          <a:p>
            <a:pPr algn="ctr"/>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143750"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643063"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15366" name="Прямоугольник 7"/>
          <p:cNvSpPr/>
          <p:nvPr/>
        </p:nvSpPr>
        <p:spPr>
          <a:xfrm>
            <a:off x="4429125" y="500063"/>
            <a:ext cx="4143375" cy="4707890"/>
          </a:xfrm>
          <a:prstGeom prst="rect">
            <a:avLst/>
          </a:prstGeom>
          <a:noFill/>
          <a:ln w="9525">
            <a:noFill/>
          </a:ln>
        </p:spPr>
        <p:txBody>
          <a:bodyPr>
            <a:spAutoFit/>
          </a:bodyPr>
          <a:p>
            <a:pPr algn="just"/>
            <a:r>
              <a:rPr sz="2000" b="1" dirty="0">
                <a:latin typeface="Times New Roman" panose="02020603050405020304" pitchFamily="18" charset="0"/>
                <a:cs typeface="Times New Roman" panose="02020603050405020304" pitchFamily="18" charset="0"/>
              </a:rPr>
              <a:t>Русские предпочитали рубить избы из сосны, ели, лиственницы. Эти деревья с длинными ровными стволами хорошо ложились в сруб, плотно примыкая друг к другу, хорошо удерживали внутреннее тепло, долго не гнили. Однако выбор деревьев в лесу регламентировался множеством правил, нарушение которых могло привести к превращению построенного дома из дома для людей в дом против людей, приносящий несчастья. </a:t>
            </a:r>
            <a:endParaRPr sz="2000" b="1" dirty="0">
              <a:latin typeface="Times New Roman" panose="02020603050405020304" pitchFamily="18" charset="0"/>
              <a:ea typeface="Courier New" panose="02070309020205020404" pitchFamily="49" charset="0"/>
              <a:cs typeface="Times New Roman" panose="02020603050405020304" pitchFamily="18" charset="0"/>
            </a:endParaRPr>
          </a:p>
        </p:txBody>
      </p:sp>
      <p:pic>
        <p:nvPicPr>
          <p:cNvPr id="15367" name="Picture 2" descr="C:\Users\acer\Desktop\el183.jpg"/>
          <p:cNvPicPr>
            <a:picLocks noChangeAspect="1"/>
          </p:cNvPicPr>
          <p:nvPr/>
        </p:nvPicPr>
        <p:blipFill>
          <a:blip r:embed="rId3"/>
          <a:stretch>
            <a:fillRect/>
          </a:stretch>
        </p:blipFill>
        <p:spPr>
          <a:xfrm>
            <a:off x="357188" y="357188"/>
            <a:ext cx="3500437" cy="585787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Заголовок 1"/>
          <p:cNvSpPr>
            <a:spLocks noGrp="1"/>
          </p:cNvSpPr>
          <p:nvPr>
            <p:ph type="title"/>
          </p:nvPr>
        </p:nvSpPr>
        <p:spPr>
          <a:xfrm>
            <a:off x="1714500" y="4857750"/>
            <a:ext cx="5486400" cy="571500"/>
          </a:xfrm>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Строительство избы 200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16387" name="Текст 3"/>
          <p:cNvSpPr>
            <a:spLocks noGrp="1"/>
          </p:cNvSpPr>
          <p:nvPr>
            <p:ph type="body" sz="half" idx="2"/>
          </p:nvPr>
        </p:nvSpPr>
        <p:spPr>
          <a:xfrm>
            <a:off x="500063" y="5500688"/>
            <a:ext cx="7929562" cy="928687"/>
          </a:xfrm>
        </p:spPr>
        <p:txBody>
          <a:bodyPr vert="horz" wrap="square" lIns="91440" tIns="45720" rIns="91440" bIns="45720" anchor="t" anchorCtr="0"/>
          <a:p>
            <a:pPr algn="ctr">
              <a:buClrTx/>
              <a:buSzTx/>
            </a:pPr>
            <a:r>
              <a:rPr sz="2800" kern="1200" dirty="0">
                <a:latin typeface="Times New Roman" panose="02020603050405020304" pitchFamily="18" charset="0"/>
                <a:ea typeface="+mn-ea"/>
                <a:cs typeface="Times New Roman" panose="02020603050405020304" pitchFamily="18" charset="0"/>
              </a:rPr>
              <a:t>Какие деревья нельзя рубить для строительства избы?</a:t>
            </a:r>
            <a:endParaRPr sz="2800" kern="1200" dirty="0">
              <a:latin typeface="Times New Roman" panose="02020603050405020304" pitchFamily="18" charset="0"/>
              <a:ea typeface="Times New Roman" panose="02020603050405020304" pitchFamily="18" charset="0"/>
              <a:cs typeface="+mn-cs"/>
            </a:endParaRPr>
          </a:p>
        </p:txBody>
      </p:sp>
      <p:sp>
        <p:nvSpPr>
          <p:cNvPr id="16388" name="TextBox 4"/>
          <p:cNvSpPr txBox="1"/>
          <p:nvPr/>
        </p:nvSpPr>
        <p:spPr>
          <a:xfrm>
            <a:off x="7429500" y="6215063"/>
            <a:ext cx="1060450"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786563" y="6357938"/>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16390" name="Picture 7" descr="G:\русская изба новая\i (2).jpg"/>
          <p:cNvPicPr>
            <a:picLocks noGrp="1" noChangeAspect="1"/>
          </p:cNvPicPr>
          <p:nvPr>
            <p:ph type="pic" idx="1"/>
          </p:nvPr>
        </p:nvPicPr>
        <p:blipFill>
          <a:blip r:embed="rId2"/>
          <a:srcRect/>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Box 4"/>
          <p:cNvSpPr txBox="1"/>
          <p:nvPr/>
        </p:nvSpPr>
        <p:spPr>
          <a:xfrm>
            <a:off x="714375" y="6357938"/>
            <a:ext cx="8985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17411" name="TextBox 4"/>
          <p:cNvSpPr txBox="1"/>
          <p:nvPr/>
        </p:nvSpPr>
        <p:spPr>
          <a:xfrm>
            <a:off x="7786688" y="6357938"/>
            <a:ext cx="1143000"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072313"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857375"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17414" name="Прямоугольник 7"/>
          <p:cNvSpPr/>
          <p:nvPr/>
        </p:nvSpPr>
        <p:spPr>
          <a:xfrm>
            <a:off x="428625" y="428625"/>
            <a:ext cx="4500563" cy="5015865"/>
          </a:xfrm>
          <a:prstGeom prst="rect">
            <a:avLst/>
          </a:prstGeom>
          <a:noFill/>
          <a:ln w="9525">
            <a:noFill/>
          </a:ln>
        </p:spPr>
        <p:txBody>
          <a:bodyPr>
            <a:spAutoFit/>
          </a:bodyPr>
          <a:p>
            <a:pPr algn="just"/>
            <a:r>
              <a:rPr sz="2000" b="1" dirty="0">
                <a:latin typeface="Times New Roman" panose="02020603050405020304" pitchFamily="18" charset="0"/>
                <a:cs typeface="Times New Roman" panose="02020603050405020304" pitchFamily="18" charset="0"/>
              </a:rPr>
              <a:t>Так, для сруба нельзя было брать сухие деревья считавшиеся мертвыми, - от них у домашних будет "сухотка". Запрет распространялся на все старые деревья. По поверью, они должны умереть в лесу своей смертью. Нельзя было использовать «священные» деревья - они могут принести в дом смерть. Большое несчастье случится, если в сруб попадет "буйное" дерево, то есть дерево, выросшее на перекрестке дорог или на месте бывших лесных дорог. Такое дерево может разрушить сруб и задавить хозяев дома.</a:t>
            </a:r>
            <a:endParaRPr sz="2000" b="1" dirty="0">
              <a:latin typeface="Times New Roman" panose="02020603050405020304" pitchFamily="18" charset="0"/>
              <a:ea typeface="Courier New" panose="02070309020205020404" pitchFamily="49" charset="0"/>
              <a:cs typeface="Times New Roman" panose="02020603050405020304" pitchFamily="18" charset="0"/>
            </a:endParaRPr>
          </a:p>
        </p:txBody>
      </p:sp>
      <p:pic>
        <p:nvPicPr>
          <p:cNvPr id="9" name="Picture 2" descr="C:\Users\acer\Desktop\89047874.jpg"/>
          <p:cNvPicPr>
            <a:picLocks noChangeAspect="1" noChangeArrowheads="1"/>
          </p:cNvPicPr>
          <p:nvPr/>
        </p:nvPicPr>
        <p:blipFill>
          <a:blip r:embed="rId3"/>
          <a:srcRect r="1224"/>
          <a:stretch>
            <a:fillRect/>
          </a:stretch>
        </p:blipFill>
        <p:spPr bwMode="auto">
          <a:xfrm>
            <a:off x="5429250" y="428625"/>
            <a:ext cx="3571875" cy="572611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Строительство избы 300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18435" name="Текст 3"/>
          <p:cNvSpPr>
            <a:spLocks noGrp="1"/>
          </p:cNvSpPr>
          <p:nvPr>
            <p:ph type="body" sz="half" idx="2"/>
          </p:nvPr>
        </p:nvSpPr>
        <p:spPr>
          <a:xfrm>
            <a:off x="1500188" y="5367338"/>
            <a:ext cx="6000750" cy="919162"/>
          </a:xfrm>
        </p:spPr>
        <p:txBody>
          <a:bodyPr vert="horz" wrap="square" lIns="91440" tIns="45720" rIns="91440" bIns="45720" anchor="t" anchorCtr="0"/>
          <a:p>
            <a:pPr algn="ctr">
              <a:buClrTx/>
              <a:buSzTx/>
            </a:pPr>
            <a:r>
              <a:rPr sz="3600" kern="1200" dirty="0">
                <a:latin typeface="Times New Roman" panose="02020603050405020304" pitchFamily="18" charset="0"/>
                <a:ea typeface="+mn-ea"/>
                <a:cs typeface="Times New Roman" panose="02020603050405020304" pitchFamily="18" charset="0"/>
              </a:rPr>
              <a:t>Какое место выбирали для строительства избы?</a:t>
            </a:r>
            <a:endParaRPr sz="3600" kern="1200" dirty="0">
              <a:latin typeface="Times New Roman" panose="02020603050405020304" pitchFamily="18" charset="0"/>
              <a:ea typeface="Times New Roman" panose="02020603050405020304" pitchFamily="18" charset="0"/>
              <a:cs typeface="+mn-cs"/>
            </a:endParaRPr>
          </a:p>
        </p:txBody>
      </p:sp>
      <p:sp>
        <p:nvSpPr>
          <p:cNvPr id="18436" name="TextBox 4"/>
          <p:cNvSpPr txBox="1"/>
          <p:nvPr/>
        </p:nvSpPr>
        <p:spPr>
          <a:xfrm>
            <a:off x="7500938" y="6286500"/>
            <a:ext cx="1000125"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786563"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8" name="Picture 2"/>
          <p:cNvPicPr>
            <a:picLocks noGrp="1" noChangeAspect="1" noChangeArrowheads="1"/>
          </p:cNvPicPr>
          <p:nvPr>
            <p:ph type="pic" idx="1"/>
          </p:nvPr>
        </p:nvPicPr>
        <p:blipFill>
          <a:blip r:embed="rId2"/>
          <a:srcRect t="7562" b="7562"/>
          <a:stretch>
            <a:fillRect/>
          </a:stretch>
        </p:blipFill>
        <p:spPr>
          <a:effectLst>
            <a:outerShdw blurRad="190500" algn="tl" rotWithShape="0">
              <a:srgbClr val="000000">
                <a:alpha val="7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1"/>
          <p:cNvSpPr txBox="1"/>
          <p:nvPr/>
        </p:nvSpPr>
        <p:spPr>
          <a:xfrm>
            <a:off x="357188" y="357188"/>
            <a:ext cx="8429625" cy="369887"/>
          </a:xfrm>
          <a:prstGeom prst="rect">
            <a:avLst/>
          </a:prstGeom>
          <a:noFill/>
          <a:ln w="9525">
            <a:noFill/>
          </a:ln>
        </p:spPr>
        <p:txBody>
          <a:bodyPr>
            <a:spAutoFit/>
          </a:bodyPr>
          <a:p>
            <a:pPr algn="just"/>
            <a:r>
              <a:rPr dirty="0">
                <a:solidFill>
                  <a:srgbClr val="FFFFCC"/>
                </a:solidFill>
                <a:latin typeface="Times New Roman" panose="02020603050405020304" pitchFamily="18" charset="0"/>
                <a:cs typeface="Times New Roman" panose="02020603050405020304" pitchFamily="18" charset="0"/>
              </a:rPr>
              <a:t>.</a:t>
            </a:r>
            <a:endParaRPr dirty="0">
              <a:solidFill>
                <a:srgbClr val="FFFFCC"/>
              </a:solidFill>
              <a:latin typeface="Times New Roman" panose="02020603050405020304" pitchFamily="18" charset="0"/>
              <a:ea typeface="Times New Roman" panose="02020603050405020304" pitchFamily="18" charset="0"/>
            </a:endParaRPr>
          </a:p>
        </p:txBody>
      </p:sp>
      <p:sp>
        <p:nvSpPr>
          <p:cNvPr id="19459" name="TextBox 4"/>
          <p:cNvSpPr txBox="1"/>
          <p:nvPr/>
        </p:nvSpPr>
        <p:spPr>
          <a:xfrm>
            <a:off x="642938" y="6357938"/>
            <a:ext cx="8985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19460" name="TextBox 5"/>
          <p:cNvSpPr txBox="1"/>
          <p:nvPr/>
        </p:nvSpPr>
        <p:spPr>
          <a:xfrm>
            <a:off x="7858125" y="6357938"/>
            <a:ext cx="10001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14375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571625"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19463" name="Прямоугольник 7"/>
          <p:cNvSpPr/>
          <p:nvPr/>
        </p:nvSpPr>
        <p:spPr>
          <a:xfrm>
            <a:off x="3929063" y="642938"/>
            <a:ext cx="4572000" cy="5262245"/>
          </a:xfrm>
          <a:prstGeom prst="rect">
            <a:avLst/>
          </a:prstGeom>
          <a:noFill/>
          <a:ln w="9525">
            <a:noFill/>
          </a:ln>
        </p:spPr>
        <p:txBody>
          <a:bodyPr>
            <a:spAutoFit/>
          </a:bodyPr>
          <a:p>
            <a:pPr indent="228600" eaLnBrk="0" hangingPunct="0">
              <a:buNone/>
            </a:pPr>
            <a:r>
              <a:rPr sz="2400" dirty="0">
                <a:latin typeface="Times New Roman" panose="02020603050405020304" pitchFamily="18" charset="0"/>
                <a:cs typeface="Times New Roman" panose="02020603050405020304" pitchFamily="18" charset="0"/>
              </a:rPr>
              <a:t>Самым счастливым для строительства дома считалось то место, где лежал рабочий скот. А вот там, где стояла баня, где раньше проходила дорога, где случалось несчастье, дом строить было нельзя. Учитывался рельеф местности. Деревни располагались на высоких берегах рек и озёр. Окна были обращены к воде и солнцу(на запад и восток),чтобы в доме весь день было солнце. У воды строили бани.</a:t>
            </a:r>
            <a:endParaRPr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464" name="Picture 5" descr="http://supercook.ru/images-skazki-vypusk/rus-izba-02.jpg">
            <a:hlinkClick r:id="rId3"/>
          </p:cNvPr>
          <p:cNvPicPr>
            <a:picLocks noChangeAspect="1"/>
          </p:cNvPicPr>
          <p:nvPr/>
        </p:nvPicPr>
        <p:blipFill>
          <a:blip r:embed="rId4"/>
          <a:stretch>
            <a:fillRect/>
          </a:stretch>
        </p:blipFill>
        <p:spPr>
          <a:xfrm>
            <a:off x="285750" y="260350"/>
            <a:ext cx="3429000" cy="56896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Заголовок 1"/>
          <p:cNvSpPr>
            <a:spLocks noGrp="1"/>
          </p:cNvSpPr>
          <p:nvPr>
            <p:ph type="ctrTitle"/>
          </p:nvPr>
        </p:nvSpPr>
        <p:spPr>
          <a:xfrm>
            <a:off x="0" y="0"/>
            <a:ext cx="9144000" cy="2286000"/>
          </a:xfrm>
        </p:spPr>
        <p:txBody>
          <a:bodyPr vert="horz" wrap="square" lIns="91440" tIns="45720" rIns="91440" bIns="45720" anchor="ctr" anchorCtr="0"/>
          <a:p>
            <a:pPr eaLnBrk="1" hangingPunct="1">
              <a:buClrTx/>
              <a:buSzTx/>
              <a:buFontTx/>
            </a:pPr>
            <a:endParaRPr dirty="0"/>
          </a:p>
        </p:txBody>
      </p:sp>
      <p:sp>
        <p:nvSpPr>
          <p:cNvPr id="2051" name="Подзаголовок 2"/>
          <p:cNvSpPr>
            <a:spLocks noGrp="1"/>
          </p:cNvSpPr>
          <p:nvPr>
            <p:ph type="subTitle" idx="1"/>
          </p:nvPr>
        </p:nvSpPr>
        <p:spPr>
          <a:xfrm>
            <a:off x="3714750" y="3071813"/>
            <a:ext cx="4357688" cy="2428875"/>
          </a:xfrm>
        </p:spPr>
        <p:txBody>
          <a:bodyPr vert="horz" wrap="square" lIns="91440" tIns="45720" rIns="91440" bIns="45720" anchor="t" anchorCtr="0"/>
          <a:p>
            <a:pPr eaLnBrk="1" hangingPunct="1">
              <a:buClrTx/>
              <a:buSzTx/>
            </a:pPr>
            <a:r>
              <a:rPr sz="4000" kern="1200" dirty="0">
                <a:solidFill>
                  <a:srgbClr val="FFFFCC"/>
                </a:solidFill>
                <a:latin typeface="Times New Roman" panose="02020603050405020304" pitchFamily="18" charset="0"/>
                <a:ea typeface="+mn-ea"/>
                <a:cs typeface="Times New Roman" panose="02020603050405020304" pitchFamily="18" charset="0"/>
              </a:rPr>
              <a:t>«Старину мы помним, старину мы чтим</a:t>
            </a:r>
            <a:r>
              <a:rPr kern="1200" dirty="0">
                <a:solidFill>
                  <a:srgbClr val="FFFFCC"/>
                </a:solidFill>
                <a:latin typeface="Times New Roman" panose="02020603050405020304" pitchFamily="18" charset="0"/>
                <a:ea typeface="+mn-ea"/>
                <a:cs typeface="Times New Roman" panose="02020603050405020304" pitchFamily="18" charset="0"/>
              </a:rPr>
              <a:t>»</a:t>
            </a:r>
            <a:endParaRPr kern="1200" dirty="0">
              <a:solidFill>
                <a:srgbClr val="FFFFCC"/>
              </a:solidFill>
              <a:latin typeface="Times New Roman" panose="02020603050405020304" pitchFamily="18" charset="0"/>
              <a:ea typeface="Times New Roman" panose="02020603050405020304" pitchFamily="18" charset="0"/>
              <a:cs typeface="+mn-cs"/>
            </a:endParaRPr>
          </a:p>
        </p:txBody>
      </p:sp>
      <p:pic>
        <p:nvPicPr>
          <p:cNvPr id="2052" name="Picture 2"/>
          <p:cNvPicPr>
            <a:picLocks noChangeAspect="1"/>
          </p:cNvPicPr>
          <p:nvPr/>
        </p:nvPicPr>
        <p:blipFill>
          <a:blip r:embed="rId1"/>
          <a:srcRect b="87848"/>
          <a:stretch>
            <a:fillRect/>
          </a:stretch>
        </p:blipFill>
        <p:spPr>
          <a:xfrm>
            <a:off x="0" y="0"/>
            <a:ext cx="9144000" cy="2286000"/>
          </a:xfrm>
          <a:prstGeom prst="rect">
            <a:avLst/>
          </a:prstGeom>
          <a:noFill/>
          <a:ln w="9525">
            <a:noFill/>
          </a:ln>
        </p:spPr>
      </p:pic>
      <p:sp>
        <p:nvSpPr>
          <p:cNvPr id="2053" name="TextBox 4"/>
          <p:cNvSpPr txBox="1"/>
          <p:nvPr/>
        </p:nvSpPr>
        <p:spPr>
          <a:xfrm>
            <a:off x="5929313" y="6143625"/>
            <a:ext cx="2693987" cy="369888"/>
          </a:xfrm>
          <a:prstGeom prst="rect">
            <a:avLst/>
          </a:prstGeom>
          <a:noFill/>
          <a:ln w="9525">
            <a:noFill/>
          </a:ln>
        </p:spPr>
        <p:txBody>
          <a:bodyPr>
            <a:spAutoFit/>
          </a:bodyPr>
          <a:p>
            <a:r>
              <a:rPr dirty="0">
                <a:solidFill>
                  <a:srgbClr val="92D050"/>
                </a:solidFill>
                <a:latin typeface="Times New Roman" panose="02020603050405020304" pitchFamily="18" charset="0"/>
                <a:cs typeface="Times New Roman" panose="02020603050405020304" pitchFamily="18" charset="0"/>
                <a:hlinkClick r:id="rId2" action="ppaction://hlinkfile"/>
              </a:rPr>
              <a:t>ГЛАВНАЯ  СТРАНИЦА</a:t>
            </a:r>
            <a:endParaRPr dirty="0">
              <a:solidFill>
                <a:srgbClr val="92D050"/>
              </a:solidFill>
              <a:latin typeface="Times New Roman" panose="02020603050405020304" pitchFamily="18" charset="0"/>
              <a:ea typeface="Times New Roman" panose="02020603050405020304" pitchFamily="18" charset="0"/>
            </a:endParaRPr>
          </a:p>
        </p:txBody>
      </p:sp>
      <p:sp>
        <p:nvSpPr>
          <p:cNvPr id="2054" name="TextBox 6"/>
          <p:cNvSpPr txBox="1"/>
          <p:nvPr/>
        </p:nvSpPr>
        <p:spPr>
          <a:xfrm>
            <a:off x="569913" y="6143625"/>
            <a:ext cx="3752850" cy="307975"/>
          </a:xfrm>
          <a:prstGeom prst="rect">
            <a:avLst/>
          </a:prstGeom>
          <a:noFill/>
          <a:ln w="9525">
            <a:noFill/>
          </a:ln>
        </p:spPr>
        <p:txBody>
          <a:bodyPr>
            <a:spAutoFit/>
          </a:bodyPr>
          <a:p>
            <a:endParaRPr sz="1400" dirty="0">
              <a:solidFill>
                <a:srgbClr val="FFFFCC"/>
              </a:solidFill>
              <a:latin typeface="Times New Roman" panose="02020603050405020304" pitchFamily="18" charset="0"/>
              <a:ea typeface="Times New Roman" panose="02020603050405020304" pitchFamily="18" charset="0"/>
            </a:endParaRPr>
          </a:p>
        </p:txBody>
      </p:sp>
      <p:sp>
        <p:nvSpPr>
          <p:cNvPr id="8" name="Стрелка вправо 7"/>
          <p:cNvSpPr/>
          <p:nvPr/>
        </p:nvSpPr>
        <p:spPr>
          <a:xfrm>
            <a:off x="5429250" y="6143625"/>
            <a:ext cx="428625" cy="357188"/>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2056" name="Picture 3" descr="79340759_large_russkie_narodnuye_kostyumuy_6"/>
          <p:cNvPicPr>
            <a:picLocks noChangeAspect="1"/>
          </p:cNvPicPr>
          <p:nvPr/>
        </p:nvPicPr>
        <p:blipFill>
          <a:blip r:embed="rId3"/>
          <a:stretch>
            <a:fillRect/>
          </a:stretch>
        </p:blipFill>
        <p:spPr>
          <a:xfrm>
            <a:off x="357188" y="2428875"/>
            <a:ext cx="3097212" cy="4025900"/>
          </a:xfrm>
          <a:prstGeom prst="rect">
            <a:avLst/>
          </a:prstGeom>
          <a:noFill/>
          <a:ln w="9525">
            <a:noFill/>
          </a:ln>
        </p:spPr>
      </p:pic>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1">
                                            <p:txEl>
                                              <p:charRg st="0" end="37"/>
                                            </p:txEl>
                                          </p:spTgt>
                                        </p:tgtEl>
                                        <p:attrNameLst>
                                          <p:attrName>style.visibility</p:attrName>
                                        </p:attrNameLst>
                                      </p:cBhvr>
                                      <p:to>
                                        <p:strVal val="visible"/>
                                      </p:to>
                                    </p:set>
                                    <p:anim calcmode="lin" valueType="num">
                                      <p:cBhvr>
                                        <p:cTn id="7" dur="3000" fill="hold"/>
                                        <p:tgtEl>
                                          <p:spTgt spid="2051">
                                            <p:txEl>
                                              <p:charRg st="0" end="37"/>
                                            </p:txEl>
                                          </p:spTgt>
                                        </p:tgtEl>
                                        <p:attrNameLst>
                                          <p:attrName>ppt_w</p:attrName>
                                        </p:attrNameLst>
                                      </p:cBhvr>
                                      <p:tavLst>
                                        <p:tav tm="0">
                                          <p:val>
                                            <p:fltVal val="0,000000"/>
                                          </p:val>
                                        </p:tav>
                                        <p:tav tm="100000">
                                          <p:val>
                                            <p:strVal val="#ppt_w"/>
                                          </p:val>
                                        </p:tav>
                                      </p:tavLst>
                                    </p:anim>
                                    <p:anim calcmode="lin" valueType="num">
                                      <p:cBhvr>
                                        <p:cTn id="8" dur="3000" fill="hold"/>
                                        <p:tgtEl>
                                          <p:spTgt spid="2051">
                                            <p:txEl>
                                              <p:charRg st="0" end="37"/>
                                            </p:txEl>
                                          </p:spTgt>
                                        </p:tgtEl>
                                        <p:attrNameLst>
                                          <p:attrName>ppt_h</p:attrName>
                                        </p:attrNameLst>
                                      </p:cBhvr>
                                      <p:tavLst>
                                        <p:tav tm="0">
                                          <p:val>
                                            <p:fltVal val="0,000000"/>
                                          </p:val>
                                        </p:tav>
                                        <p:tav tm="100000">
                                          <p:val>
                                            <p:strVal val="#ppt_h"/>
                                          </p:val>
                                        </p:tav>
                                      </p:tavLst>
                                    </p:anim>
                                    <p:animEffect transition="in" filter="fade">
                                      <p:cBhvr>
                                        <p:cTn id="9" dur="3000"/>
                                        <p:tgtEl>
                                          <p:spTgt spid="2051">
                                            <p:txEl>
                                              <p:charRg st="0" end="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Строительство избы 400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20483" name="Текст 3"/>
          <p:cNvSpPr>
            <a:spLocks noGrp="1"/>
          </p:cNvSpPr>
          <p:nvPr>
            <p:ph type="body" sz="half" idx="2"/>
          </p:nvPr>
        </p:nvSpPr>
        <p:spPr>
          <a:xfrm>
            <a:off x="571500" y="5286375"/>
            <a:ext cx="7929563" cy="1000125"/>
          </a:xfrm>
        </p:spPr>
        <p:txBody>
          <a:bodyPr vert="horz" wrap="square" lIns="91440" tIns="45720" rIns="91440" bIns="45720" anchor="t" anchorCtr="0"/>
          <a:p>
            <a:pPr algn="ctr">
              <a:buClrTx/>
              <a:buSzTx/>
            </a:pPr>
            <a:r>
              <a:rPr sz="2800" kern="1200" dirty="0">
                <a:latin typeface="+mn-lt"/>
                <a:ea typeface="+mn-ea"/>
                <a:cs typeface="+mn-cs"/>
              </a:rPr>
              <a:t>Какие церемонии соблюдались при начале строительства избы?</a:t>
            </a:r>
            <a:endParaRPr sz="2800" kern="1200" dirty="0">
              <a:latin typeface="+mn-lt"/>
              <a:ea typeface="+mn-ea"/>
              <a:cs typeface="+mn-cs"/>
            </a:endParaRPr>
          </a:p>
        </p:txBody>
      </p:sp>
      <p:sp>
        <p:nvSpPr>
          <p:cNvPr id="20484" name="TextBox 4"/>
          <p:cNvSpPr txBox="1"/>
          <p:nvPr/>
        </p:nvSpPr>
        <p:spPr>
          <a:xfrm>
            <a:off x="7572375" y="6215063"/>
            <a:ext cx="928688"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000875" y="6357938"/>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20486" name="Рисунок 73" descr="http://admin.unassvadba.ru/Image/Nastja/kras_gorka/krasnaya_gorka_horovod.jpg"/>
          <p:cNvPicPr>
            <a:picLocks noGrp="1" noChangeAspect="1"/>
          </p:cNvPicPr>
          <p:nvPr>
            <p:ph type="pic" idx="1"/>
          </p:nvPr>
        </p:nvPicPr>
        <p:blipFill>
          <a:blip r:embed="rId2"/>
          <a:srcRect t="9328" b="9328"/>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1"/>
          <p:cNvSpPr txBox="1"/>
          <p:nvPr/>
        </p:nvSpPr>
        <p:spPr>
          <a:xfrm>
            <a:off x="214313" y="214313"/>
            <a:ext cx="8643937" cy="369887"/>
          </a:xfrm>
          <a:prstGeom prst="rect">
            <a:avLst/>
          </a:prstGeom>
          <a:noFill/>
          <a:ln w="9525">
            <a:noFill/>
          </a:ln>
        </p:spPr>
        <p:txBody>
          <a:bodyPr>
            <a:spAutoFit/>
          </a:bodyPr>
          <a:p>
            <a:pPr algn="just"/>
            <a:endParaRPr dirty="0">
              <a:solidFill>
                <a:srgbClr val="FFFFCC"/>
              </a:solidFill>
              <a:latin typeface="Times New Roman" panose="02020603050405020304" pitchFamily="18" charset="0"/>
              <a:ea typeface="Times New Roman" panose="02020603050405020304" pitchFamily="18" charset="0"/>
            </a:endParaRPr>
          </a:p>
        </p:txBody>
      </p:sp>
      <p:sp>
        <p:nvSpPr>
          <p:cNvPr id="21507" name="TextBox 4"/>
          <p:cNvSpPr txBox="1"/>
          <p:nvPr/>
        </p:nvSpPr>
        <p:spPr>
          <a:xfrm>
            <a:off x="714375" y="6357938"/>
            <a:ext cx="8985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21508" name="TextBox 4"/>
          <p:cNvSpPr txBox="1"/>
          <p:nvPr/>
        </p:nvSpPr>
        <p:spPr>
          <a:xfrm>
            <a:off x="7715250" y="6357938"/>
            <a:ext cx="1071563"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072313"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643063"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21511" name="Прямоугольник 7"/>
          <p:cNvSpPr/>
          <p:nvPr/>
        </p:nvSpPr>
        <p:spPr>
          <a:xfrm>
            <a:off x="714375" y="357188"/>
            <a:ext cx="7858125" cy="2306955"/>
          </a:xfrm>
          <a:prstGeom prst="rect">
            <a:avLst/>
          </a:prstGeom>
          <a:noFill/>
          <a:ln w="9525">
            <a:noFill/>
          </a:ln>
        </p:spPr>
        <p:txBody>
          <a:bodyPr>
            <a:spAutoFit/>
          </a:bodyPr>
          <a:p>
            <a:pPr indent="228600" eaLnBrk="0" hangingPunct="0">
              <a:buNone/>
            </a:pPr>
            <a:r>
              <a:rPr sz="2400" dirty="0">
                <a:latin typeface="Times New Roman" panose="02020603050405020304" pitchFamily="18" charset="0"/>
                <a:cs typeface="Times New Roman" panose="02020603050405020304" pitchFamily="18" charset="0"/>
              </a:rPr>
              <a:t>Были разные традиции. В каких-то местностях клали под первый венец сруба мелкую медную монету, в других место для будущей избы осыпали зерном(чтобы в семье всегда был достаток). В казацких вольных поселениях даже соль рассеивали </a:t>
            </a:r>
            <a:r>
              <a:rPr sz="2400" dirty="0">
                <a:latin typeface="Times New Roman" panose="02020603050405020304" pitchFamily="18" charset="0"/>
                <a:cs typeface="Times New Roman" panose="02020603050405020304" pitchFamily="18" charset="0"/>
              </a:rPr>
              <a:t>«от лукавого</a:t>
            </a:r>
            <a:r>
              <a:rPr sz="2400" dirty="0">
                <a:latin typeface="Times New Roman" panose="02020603050405020304" pitchFamily="18" charset="0"/>
                <a:cs typeface="Times New Roman" panose="02020603050405020304" pitchFamily="18" charset="0"/>
              </a:rPr>
              <a:t>», чтобы не дошёл до избы.</a:t>
            </a:r>
            <a:endParaRPr lang="en-US" altLang="x-none"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512" name="Picture 7" descr="G:\русская изба новая\i (1).jpg"/>
          <p:cNvPicPr>
            <a:picLocks noChangeAspect="1"/>
          </p:cNvPicPr>
          <p:nvPr/>
        </p:nvPicPr>
        <p:blipFill>
          <a:blip r:embed="rId3"/>
          <a:stretch>
            <a:fillRect/>
          </a:stretch>
        </p:blipFill>
        <p:spPr>
          <a:xfrm>
            <a:off x="285750" y="2714625"/>
            <a:ext cx="2667000" cy="2000250"/>
          </a:xfrm>
          <a:prstGeom prst="rect">
            <a:avLst/>
          </a:prstGeom>
          <a:noFill/>
          <a:ln w="9525">
            <a:noFill/>
          </a:ln>
        </p:spPr>
      </p:pic>
      <p:pic>
        <p:nvPicPr>
          <p:cNvPr id="21513" name="Picture 3"/>
          <p:cNvPicPr>
            <a:picLocks noChangeAspect="1"/>
          </p:cNvPicPr>
          <p:nvPr/>
        </p:nvPicPr>
        <p:blipFill>
          <a:blip r:embed="rId4"/>
          <a:stretch>
            <a:fillRect/>
          </a:stretch>
        </p:blipFill>
        <p:spPr>
          <a:xfrm>
            <a:off x="3357563" y="2714625"/>
            <a:ext cx="5726112" cy="363537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Заголовок 2"/>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Строительство избы 500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22531" name="Текст 4"/>
          <p:cNvSpPr>
            <a:spLocks noGrp="1"/>
          </p:cNvSpPr>
          <p:nvPr>
            <p:ph type="body" sz="half" idx="2"/>
          </p:nvPr>
        </p:nvSpPr>
        <p:spPr>
          <a:xfrm>
            <a:off x="928688" y="5367338"/>
            <a:ext cx="7358062" cy="919162"/>
          </a:xfrm>
        </p:spPr>
        <p:txBody>
          <a:bodyPr vert="horz" wrap="square" lIns="91440" tIns="45720" rIns="91440" bIns="45720" anchor="t" anchorCtr="0"/>
          <a:p>
            <a:pPr algn="ctr">
              <a:buClrTx/>
              <a:buSzTx/>
            </a:pPr>
            <a:r>
              <a:rPr sz="3200" kern="1200" dirty="0">
                <a:latin typeface="Times New Roman" panose="02020603050405020304" pitchFamily="18" charset="0"/>
                <a:ea typeface="+mn-ea"/>
                <a:cs typeface="Times New Roman" panose="02020603050405020304" pitchFamily="18" charset="0"/>
              </a:rPr>
              <a:t>Какой соблюдался обряд при переходе в новый дом?</a:t>
            </a:r>
            <a:endParaRPr sz="3200" kern="1200" dirty="0">
              <a:latin typeface="Times New Roman" panose="02020603050405020304" pitchFamily="18" charset="0"/>
              <a:ea typeface="Times New Roman" panose="02020603050405020304" pitchFamily="18" charset="0"/>
              <a:cs typeface="+mn-cs"/>
            </a:endParaRPr>
          </a:p>
        </p:txBody>
      </p:sp>
      <p:sp>
        <p:nvSpPr>
          <p:cNvPr id="22532" name="TextBox 5"/>
          <p:cNvSpPr txBox="1"/>
          <p:nvPr/>
        </p:nvSpPr>
        <p:spPr>
          <a:xfrm>
            <a:off x="7643813" y="6215063"/>
            <a:ext cx="966787"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000875" y="6357938"/>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22534" name="Рисунок 7" descr="polotenze2.jpg"/>
          <p:cNvPicPr>
            <a:picLocks noGrp="1" noChangeAspect="1"/>
          </p:cNvPicPr>
          <p:nvPr>
            <p:ph type="pic" idx="1"/>
          </p:nvPr>
        </p:nvPicPr>
        <p:blipFill>
          <a:blip r:embed="rId2"/>
          <a:srcRect t="2617" b="2617"/>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Box 1"/>
          <p:cNvSpPr txBox="1"/>
          <p:nvPr/>
        </p:nvSpPr>
        <p:spPr>
          <a:xfrm>
            <a:off x="214313" y="214313"/>
            <a:ext cx="8715375" cy="369887"/>
          </a:xfrm>
          <a:prstGeom prst="rect">
            <a:avLst/>
          </a:prstGeom>
          <a:noFill/>
          <a:ln w="9525">
            <a:noFill/>
          </a:ln>
        </p:spPr>
        <p:txBody>
          <a:bodyPr>
            <a:spAutoFit/>
          </a:bodyPr>
          <a:p>
            <a:pPr algn="just"/>
            <a:endParaRPr dirty="0">
              <a:solidFill>
                <a:srgbClr val="FFFFCC"/>
              </a:solidFill>
              <a:latin typeface="Times New Roman" panose="02020603050405020304" pitchFamily="18" charset="0"/>
              <a:ea typeface="Times New Roman" panose="02020603050405020304" pitchFamily="18" charset="0"/>
            </a:endParaRPr>
          </a:p>
        </p:txBody>
      </p:sp>
      <p:sp>
        <p:nvSpPr>
          <p:cNvPr id="23555" name="TextBox 4"/>
          <p:cNvSpPr txBox="1"/>
          <p:nvPr/>
        </p:nvSpPr>
        <p:spPr>
          <a:xfrm>
            <a:off x="714375" y="6357938"/>
            <a:ext cx="8985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23556" name="TextBox 5"/>
          <p:cNvSpPr txBox="1"/>
          <p:nvPr/>
        </p:nvSpPr>
        <p:spPr>
          <a:xfrm>
            <a:off x="7643813" y="6357938"/>
            <a:ext cx="10001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929438"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71450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23559" name="Прямоугольник 7"/>
          <p:cNvSpPr/>
          <p:nvPr/>
        </p:nvSpPr>
        <p:spPr>
          <a:xfrm>
            <a:off x="571500" y="285750"/>
            <a:ext cx="8143875" cy="3169285"/>
          </a:xfrm>
          <a:prstGeom prst="rect">
            <a:avLst/>
          </a:prstGeom>
          <a:noFill/>
          <a:ln w="9525">
            <a:noFill/>
          </a:ln>
        </p:spPr>
        <p:txBody>
          <a:bodyPr>
            <a:spAutoFit/>
          </a:bodyPr>
          <a:p>
            <a:pPr indent="228600" eaLnBrk="0" hangingPunct="0">
              <a:buNone/>
            </a:pPr>
            <a:r>
              <a:rPr sz="2000" dirty="0">
                <a:latin typeface="Times New Roman" panose="02020603050405020304" pitchFamily="18" charset="0"/>
                <a:cs typeface="Times New Roman" panose="02020603050405020304" pitchFamily="18" charset="0"/>
              </a:rPr>
              <a:t>Это считалось очень важным событием .Всё делали в строгом соответствии с неписаными правилами .Сначала впускали в дом кошку, затем домашнюю птицу и скот на двор - петуха,  курицу, поросёнка, овцу, корову, лошадь. А после входили сами по старшинству. Готовили специальный обрядовый рушник (полотенце) с геометрическим орнаментом – оберегом. На этом рушнике в дом вносилась икона, сруб освящался, а икона и полотенце водружались в </a:t>
            </a:r>
            <a:r>
              <a:rPr sz="2000" dirty="0">
                <a:latin typeface="Times New Roman" panose="02020603050405020304" pitchFamily="18" charset="0"/>
                <a:cs typeface="Times New Roman" panose="02020603050405020304" pitchFamily="18" charset="0"/>
              </a:rPr>
              <a:t>«красный угол</a:t>
            </a:r>
            <a:r>
              <a:rPr sz="2000" dirty="0">
                <a:latin typeface="Times New Roman" panose="02020603050405020304" pitchFamily="18" charset="0"/>
                <a:cs typeface="Times New Roman" panose="02020603050405020304" pitchFamily="18" charset="0"/>
              </a:rPr>
              <a:t>». Обязательно звали с собой домового: </a:t>
            </a:r>
            <a:r>
              <a:rPr sz="2000" dirty="0">
                <a:latin typeface="Times New Roman" panose="02020603050405020304" pitchFamily="18" charset="0"/>
                <a:cs typeface="Times New Roman" panose="02020603050405020304" pitchFamily="18" charset="0"/>
              </a:rPr>
              <a:t>«Дедушка - соседушка, иди к нам</a:t>
            </a:r>
            <a:r>
              <a:rPr sz="2000" dirty="0">
                <a:latin typeface="Times New Roman" panose="02020603050405020304" pitchFamily="18" charset="0"/>
                <a:cs typeface="Times New Roman" panose="02020603050405020304" pitchFamily="18" charset="0"/>
              </a:rPr>
              <a:t>». А в новом доме ставили для него ведро с водой и хлеб. Потом был праздничный стол для всей деревни, т. к. строили все вместе</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3560" name="Picture 7" descr="G:\русская изба новая\i (3).jpg"/>
          <p:cNvPicPr>
            <a:picLocks noChangeAspect="1"/>
          </p:cNvPicPr>
          <p:nvPr/>
        </p:nvPicPr>
        <p:blipFill>
          <a:blip r:embed="rId3"/>
          <a:stretch>
            <a:fillRect/>
          </a:stretch>
        </p:blipFill>
        <p:spPr>
          <a:xfrm>
            <a:off x="2714625" y="4000500"/>
            <a:ext cx="3586163" cy="23590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Обереги для избы 100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24579" name="Текст 3"/>
          <p:cNvSpPr>
            <a:spLocks noGrp="1"/>
          </p:cNvSpPr>
          <p:nvPr>
            <p:ph type="body" sz="half" idx="2"/>
          </p:nvPr>
        </p:nvSpPr>
        <p:spPr>
          <a:xfrm>
            <a:off x="785813" y="5357813"/>
            <a:ext cx="7429500" cy="1062037"/>
          </a:xfrm>
        </p:spPr>
        <p:txBody>
          <a:bodyPr vert="horz" wrap="square" lIns="91440" tIns="45720" rIns="91440" bIns="45720" anchor="t" anchorCtr="0"/>
          <a:p>
            <a:pPr algn="ctr">
              <a:buClrTx/>
              <a:buSzTx/>
            </a:pPr>
            <a:r>
              <a:rPr sz="3600" kern="1200" dirty="0">
                <a:latin typeface="Times New Roman" panose="02020603050405020304" pitchFamily="18" charset="0"/>
                <a:ea typeface="+mn-ea"/>
                <a:cs typeface="Times New Roman" panose="02020603050405020304" pitchFamily="18" charset="0"/>
              </a:rPr>
              <a:t>Роль оберега в русской семье</a:t>
            </a:r>
            <a:endParaRPr sz="3600" kern="1200" dirty="0">
              <a:solidFill>
                <a:srgbClr val="92D050"/>
              </a:solidFill>
              <a:latin typeface="Times New Roman" panose="02020603050405020304" pitchFamily="18" charset="0"/>
              <a:ea typeface="Times New Roman" panose="02020603050405020304" pitchFamily="18" charset="0"/>
              <a:cs typeface="+mn-cs"/>
            </a:endParaRPr>
          </a:p>
        </p:txBody>
      </p:sp>
      <p:sp>
        <p:nvSpPr>
          <p:cNvPr id="24580" name="TextBox 5"/>
          <p:cNvSpPr txBox="1"/>
          <p:nvPr/>
        </p:nvSpPr>
        <p:spPr>
          <a:xfrm>
            <a:off x="7429500" y="6286500"/>
            <a:ext cx="709613" cy="369888"/>
          </a:xfrm>
          <a:prstGeom prst="rect">
            <a:avLst/>
          </a:prstGeom>
          <a:noFill/>
          <a:ln w="9525">
            <a:noFill/>
          </a:ln>
        </p:spPr>
        <p:txBody>
          <a:bodyPr wrap="none">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858000"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24582" name="Picture 5" descr="G:\русская изба новая\обереги\дом3.jpg"/>
          <p:cNvPicPr>
            <a:picLocks noGrp="1" noChangeAspect="1"/>
          </p:cNvPicPr>
          <p:nvPr>
            <p:ph type="pic" idx="1"/>
          </p:nvPr>
        </p:nvPicPr>
        <p:blipFill>
          <a:blip r:embed="rId2"/>
          <a:srcRect l="55" r="55"/>
          <a:stretch>
            <a:fillRect/>
          </a:stretch>
        </p:blipFill>
        <p:spPr>
          <a:xfrm>
            <a:off x="428625" y="285750"/>
            <a:ext cx="2428875" cy="2643188"/>
          </a:xfrm>
        </p:spPr>
      </p:pic>
      <p:pic>
        <p:nvPicPr>
          <p:cNvPr id="24583" name="Picture 6" descr="G:\русская изба новая\обереги\дом1.jpg"/>
          <p:cNvPicPr>
            <a:picLocks noChangeAspect="1"/>
          </p:cNvPicPr>
          <p:nvPr/>
        </p:nvPicPr>
        <p:blipFill>
          <a:blip r:embed="rId3"/>
          <a:stretch>
            <a:fillRect/>
          </a:stretch>
        </p:blipFill>
        <p:spPr>
          <a:xfrm>
            <a:off x="6500813" y="214313"/>
            <a:ext cx="2286000" cy="2657475"/>
          </a:xfrm>
          <a:prstGeom prst="rect">
            <a:avLst/>
          </a:prstGeom>
          <a:noFill/>
          <a:ln w="9525">
            <a:noFill/>
          </a:ln>
        </p:spPr>
      </p:pic>
      <p:pic>
        <p:nvPicPr>
          <p:cNvPr id="24584" name="Picture 7" descr="G:\русская изба новая\обереги\дом.jpg"/>
          <p:cNvPicPr>
            <a:picLocks noChangeAspect="1"/>
          </p:cNvPicPr>
          <p:nvPr/>
        </p:nvPicPr>
        <p:blipFill>
          <a:blip r:embed="rId4"/>
          <a:stretch>
            <a:fillRect/>
          </a:stretch>
        </p:blipFill>
        <p:spPr>
          <a:xfrm>
            <a:off x="3143250" y="1785938"/>
            <a:ext cx="3071813" cy="25908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Box 1"/>
          <p:cNvSpPr txBox="1"/>
          <p:nvPr/>
        </p:nvSpPr>
        <p:spPr>
          <a:xfrm>
            <a:off x="285750" y="214313"/>
            <a:ext cx="8501063" cy="708025"/>
          </a:xfrm>
          <a:prstGeom prst="rect">
            <a:avLst/>
          </a:prstGeom>
          <a:noFill/>
          <a:ln w="9525">
            <a:noFill/>
          </a:ln>
        </p:spPr>
        <p:txBody>
          <a:bodyPr>
            <a:spAutoFit/>
          </a:bodyPr>
          <a:p>
            <a:pPr algn="just"/>
            <a:endParaRPr sz="2000" dirty="0">
              <a:latin typeface="Times New Roman" panose="02020603050405020304" pitchFamily="18" charset="0"/>
              <a:cs typeface="Times New Roman" panose="02020603050405020304" pitchFamily="18" charset="0"/>
            </a:endParaRPr>
          </a:p>
          <a:p>
            <a:pPr algn="just"/>
            <a:endParaRPr sz="2000" dirty="0">
              <a:latin typeface="Times New Roman" panose="02020603050405020304" pitchFamily="18" charset="0"/>
              <a:ea typeface="Times New Roman" panose="02020603050405020304" pitchFamily="18" charset="0"/>
            </a:endParaRPr>
          </a:p>
        </p:txBody>
      </p:sp>
      <p:sp>
        <p:nvSpPr>
          <p:cNvPr id="25603" name="TextBox 4"/>
          <p:cNvSpPr txBox="1"/>
          <p:nvPr/>
        </p:nvSpPr>
        <p:spPr>
          <a:xfrm>
            <a:off x="714375" y="6357938"/>
            <a:ext cx="8985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25604" name="TextBox 4"/>
          <p:cNvSpPr txBox="1"/>
          <p:nvPr/>
        </p:nvSpPr>
        <p:spPr>
          <a:xfrm>
            <a:off x="7500938" y="6357938"/>
            <a:ext cx="1143000"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715125"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71450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25607" name="Прямоугольник 11"/>
          <p:cNvSpPr/>
          <p:nvPr/>
        </p:nvSpPr>
        <p:spPr>
          <a:xfrm>
            <a:off x="357188" y="500063"/>
            <a:ext cx="8143875" cy="1753235"/>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rPr>
              <a:t>Русский народ верил, что обереги надёжно охраняют от болезней, «дурного глаза», стихийных бедствий и различных напастей,  для защиты дома и его обитателей от злых духов, болезней, для привлечения домового и его задабривания. Собираясь в дальнюю дорогу, человек брал с собой оберег, чтобы вложенные в него добро и любовь согревали душу и напоминали о родном доме и семье. оберегов</a:t>
            </a:r>
            <a:endParaRPr dirty="0">
              <a:latin typeface="Times New Roman" panose="02020603050405020304" pitchFamily="18" charset="0"/>
              <a:cs typeface="Times New Roman" panose="02020603050405020304" pitchFamily="18" charset="0"/>
            </a:endParaRPr>
          </a:p>
        </p:txBody>
      </p:sp>
      <p:pic>
        <p:nvPicPr>
          <p:cNvPr id="25608" name="Picture 8" descr="http://2c-foto.ru/5ff078f9436028dbdf43147ec817617a.jpg">
            <a:hlinkClick r:id="rId3"/>
          </p:cNvPr>
          <p:cNvPicPr>
            <a:picLocks noChangeAspect="1"/>
          </p:cNvPicPr>
          <p:nvPr/>
        </p:nvPicPr>
        <p:blipFill>
          <a:blip r:embed="rId4"/>
          <a:stretch>
            <a:fillRect/>
          </a:stretch>
        </p:blipFill>
        <p:spPr>
          <a:xfrm>
            <a:off x="642938" y="3214688"/>
            <a:ext cx="2151062" cy="2997200"/>
          </a:xfrm>
          <a:prstGeom prst="rect">
            <a:avLst/>
          </a:prstGeom>
          <a:noFill/>
          <a:ln w="9525">
            <a:noFill/>
          </a:ln>
        </p:spPr>
      </p:pic>
      <p:pic>
        <p:nvPicPr>
          <p:cNvPr id="25609" name="Picture 4" descr="884372-5e77e71b14f95a5e"/>
          <p:cNvPicPr>
            <a:picLocks noChangeAspect="1"/>
          </p:cNvPicPr>
          <p:nvPr/>
        </p:nvPicPr>
        <p:blipFill>
          <a:blip r:embed="rId5"/>
          <a:stretch>
            <a:fillRect/>
          </a:stretch>
        </p:blipFill>
        <p:spPr>
          <a:xfrm>
            <a:off x="3929063" y="3143250"/>
            <a:ext cx="2168525" cy="3032125"/>
          </a:xfrm>
          <a:prstGeom prst="rect">
            <a:avLst/>
          </a:prstGeom>
          <a:noFill/>
          <a:ln w="9525">
            <a:noFill/>
          </a:ln>
        </p:spPr>
      </p:pic>
      <p:pic>
        <p:nvPicPr>
          <p:cNvPr id="25610" name="Picture 3" descr="p47_r_venichek"/>
          <p:cNvPicPr>
            <a:picLocks noChangeAspect="1"/>
          </p:cNvPicPr>
          <p:nvPr/>
        </p:nvPicPr>
        <p:blipFill>
          <a:blip r:embed="rId6"/>
          <a:stretch>
            <a:fillRect/>
          </a:stretch>
        </p:blipFill>
        <p:spPr>
          <a:xfrm>
            <a:off x="6715125" y="2928938"/>
            <a:ext cx="1824038" cy="3024187"/>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Обереги для избы 200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26627" name="Текст 3"/>
          <p:cNvSpPr>
            <a:spLocks noGrp="1"/>
          </p:cNvSpPr>
          <p:nvPr>
            <p:ph type="body" sz="half" idx="2"/>
          </p:nvPr>
        </p:nvSpPr>
        <p:spPr>
          <a:xfrm>
            <a:off x="1214438" y="5357813"/>
            <a:ext cx="7000875" cy="1000125"/>
          </a:xfrm>
        </p:spPr>
        <p:txBody>
          <a:bodyPr vert="horz" wrap="square" lIns="91440" tIns="45720" rIns="91440" bIns="45720" anchor="t" anchorCtr="0"/>
          <a:p>
            <a:pPr algn="ctr">
              <a:buClrTx/>
              <a:buSzTx/>
            </a:pPr>
            <a:r>
              <a:rPr sz="3600" kern="1200" dirty="0">
                <a:latin typeface="+mn-lt"/>
                <a:ea typeface="+mn-ea"/>
                <a:cs typeface="+mn-cs"/>
              </a:rPr>
              <a:t>Почему у народного оберега нет лица</a:t>
            </a:r>
            <a:r>
              <a:rPr lang="en-US" altLang="x-none" sz="3600" kern="1200" dirty="0">
                <a:latin typeface="+mn-lt"/>
                <a:ea typeface="+mn-ea"/>
                <a:cs typeface="+mn-cs"/>
              </a:rPr>
              <a:t>?</a:t>
            </a:r>
            <a:endParaRPr sz="3600" kern="1200" dirty="0">
              <a:latin typeface="+mn-lt"/>
              <a:ea typeface="+mn-ea"/>
              <a:cs typeface="+mn-cs"/>
            </a:endParaRPr>
          </a:p>
          <a:p>
            <a:pPr algn="ctr">
              <a:buClrTx/>
              <a:buSzTx/>
            </a:pPr>
            <a:endParaRPr sz="2800" kern="1200" dirty="0">
              <a:solidFill>
                <a:srgbClr val="92D050"/>
              </a:solidFill>
              <a:latin typeface="Times New Roman" panose="02020603050405020304" pitchFamily="18" charset="0"/>
              <a:ea typeface="Times New Roman" panose="02020603050405020304" pitchFamily="18" charset="0"/>
              <a:cs typeface="+mn-cs"/>
            </a:endParaRPr>
          </a:p>
        </p:txBody>
      </p:sp>
      <p:sp>
        <p:nvSpPr>
          <p:cNvPr id="26628" name="TextBox 11"/>
          <p:cNvSpPr txBox="1"/>
          <p:nvPr/>
        </p:nvSpPr>
        <p:spPr>
          <a:xfrm>
            <a:off x="7500938" y="6215063"/>
            <a:ext cx="1071562"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929438" y="6357938"/>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26630" name="Picture 7" descr="DSCN1735"/>
          <p:cNvPicPr>
            <a:picLocks noGrp="1" noChangeAspect="1"/>
          </p:cNvPicPr>
          <p:nvPr>
            <p:ph type="pic" idx="1"/>
          </p:nvPr>
        </p:nvPicPr>
        <p:blipFill>
          <a:blip r:embed="rId2">
            <a:lum bright="6000"/>
          </a:blip>
          <a:srcRect t="21918" b="21918"/>
          <a:stretch>
            <a:fillRect/>
          </a:stretch>
        </p:blipFill>
        <p:spPr>
          <a:ln>
            <a:solidFill>
              <a:schemeClr val="accent2">
                <a:alpha val="100000"/>
              </a:schemeClr>
            </a:solidFill>
            <a:miter/>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1"/>
          <p:cNvSpPr txBox="1"/>
          <p:nvPr/>
        </p:nvSpPr>
        <p:spPr>
          <a:xfrm>
            <a:off x="285750" y="285750"/>
            <a:ext cx="8572500" cy="369888"/>
          </a:xfrm>
          <a:prstGeom prst="rect">
            <a:avLst/>
          </a:prstGeom>
          <a:noFill/>
          <a:ln w="9525">
            <a:noFill/>
          </a:ln>
        </p:spPr>
        <p:txBody>
          <a:bodyPr>
            <a:spAutoFit/>
          </a:bodyPr>
          <a:p>
            <a:pPr algn="just"/>
            <a:r>
              <a:rPr dirty="0">
                <a:solidFill>
                  <a:srgbClr val="FFFFCC"/>
                </a:solidFill>
                <a:latin typeface="Times New Roman" panose="02020603050405020304" pitchFamily="18" charset="0"/>
                <a:cs typeface="Times New Roman" panose="02020603050405020304" pitchFamily="18" charset="0"/>
              </a:rPr>
              <a:t>.</a:t>
            </a:r>
            <a:endParaRPr dirty="0">
              <a:solidFill>
                <a:srgbClr val="FFFFCC"/>
              </a:solidFill>
              <a:latin typeface="Times New Roman" panose="02020603050405020304" pitchFamily="18" charset="0"/>
              <a:ea typeface="Times New Roman" panose="02020603050405020304" pitchFamily="18" charset="0"/>
            </a:endParaRPr>
          </a:p>
        </p:txBody>
      </p:sp>
      <p:sp>
        <p:nvSpPr>
          <p:cNvPr id="27651" name="TextBox 4"/>
          <p:cNvSpPr txBox="1"/>
          <p:nvPr/>
        </p:nvSpPr>
        <p:spPr>
          <a:xfrm>
            <a:off x="714375" y="6357938"/>
            <a:ext cx="8985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27652" name="TextBox 4"/>
          <p:cNvSpPr txBox="1"/>
          <p:nvPr/>
        </p:nvSpPr>
        <p:spPr>
          <a:xfrm>
            <a:off x="7715250" y="6357938"/>
            <a:ext cx="1071563"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000875"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643063"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27655" name="Прямоугольник 10"/>
          <p:cNvSpPr/>
          <p:nvPr/>
        </p:nvSpPr>
        <p:spPr>
          <a:xfrm>
            <a:off x="3643313" y="285750"/>
            <a:ext cx="4929187" cy="2245360"/>
          </a:xfrm>
          <a:prstGeom prst="rect">
            <a:avLst/>
          </a:prstGeom>
          <a:noFill/>
          <a:ln w="9525">
            <a:noFill/>
          </a:ln>
        </p:spPr>
        <p:txBody>
          <a:bodyPr>
            <a:spAutoFit/>
          </a:bodyPr>
          <a:p>
            <a:pPr algn="just"/>
            <a:r>
              <a:rPr dirty="0">
                <a:latin typeface="Arial" panose="020B0604020202020204" pitchFamily="34" charset="0"/>
              </a:rPr>
              <a:t> </a:t>
            </a:r>
            <a:r>
              <a:rPr sz="2000" dirty="0">
                <a:latin typeface="Times New Roman" panose="02020603050405020304" pitchFamily="18" charset="0"/>
                <a:cs typeface="Times New Roman" panose="02020603050405020304" pitchFamily="18" charset="0"/>
              </a:rPr>
              <a:t>Лицо, как правило, не обозначалось, оставалось белым. Кукла без лица считалась предметом неодушевленным, недоступным для вселения в него злых, недобрых сил, а значит, и безвредным для ребенка. Она должна была принести ему благополучие, здоровье, радость. </a:t>
            </a:r>
            <a:endParaRPr sz="2000" dirty="0">
              <a:latin typeface="Times New Roman" panose="02020603050405020304" pitchFamily="18" charset="0"/>
              <a:cs typeface="Times New Roman" panose="02020603050405020304" pitchFamily="18" charset="0"/>
            </a:endParaRPr>
          </a:p>
        </p:txBody>
      </p:sp>
      <p:pic>
        <p:nvPicPr>
          <p:cNvPr id="27656" name="Picture 11" descr="DSCN1709"/>
          <p:cNvPicPr>
            <a:picLocks noChangeAspect="1"/>
          </p:cNvPicPr>
          <p:nvPr/>
        </p:nvPicPr>
        <p:blipFill>
          <a:blip r:embed="rId3">
            <a:lum bright="12000"/>
          </a:blip>
          <a:stretch>
            <a:fillRect/>
          </a:stretch>
        </p:blipFill>
        <p:spPr>
          <a:xfrm>
            <a:off x="714375" y="1928813"/>
            <a:ext cx="2863850" cy="4235450"/>
          </a:xfrm>
          <a:prstGeom prst="rect">
            <a:avLst/>
          </a:prstGeom>
          <a:noFill/>
          <a:ln w="9525" cap="flat" cmpd="sng">
            <a:solidFill>
              <a:schemeClr val="accent2"/>
            </a:solidFill>
            <a:prstDash val="solid"/>
            <a:miter/>
            <a:headEnd type="none" w="med" len="med"/>
            <a:tailEnd type="none" w="med" len="med"/>
          </a:ln>
        </p:spPr>
      </p:pic>
      <p:pic>
        <p:nvPicPr>
          <p:cNvPr id="27657" name="Picture 8" descr="DSCN1710"/>
          <p:cNvPicPr>
            <a:picLocks noChangeAspect="1"/>
          </p:cNvPicPr>
          <p:nvPr/>
        </p:nvPicPr>
        <p:blipFill>
          <a:blip r:embed="rId4">
            <a:lum bright="12000"/>
          </a:blip>
          <a:stretch>
            <a:fillRect/>
          </a:stretch>
        </p:blipFill>
        <p:spPr>
          <a:xfrm>
            <a:off x="5572125" y="2857500"/>
            <a:ext cx="2500313" cy="3340100"/>
          </a:xfrm>
          <a:prstGeom prst="rect">
            <a:avLst/>
          </a:prstGeom>
          <a:noFill/>
          <a:ln w="9525" cap="flat" cmpd="sng">
            <a:solidFill>
              <a:schemeClr val="accent2"/>
            </a:solidFill>
            <a:prstDash val="solid"/>
            <a:miter/>
            <a:headEnd type="none" w="med" len="med"/>
            <a:tailEnd type="none" w="med" len="me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Заголовок 1"/>
          <p:cNvSpPr>
            <a:spLocks noGrp="1"/>
          </p:cNvSpPr>
          <p:nvPr>
            <p:ph type="title"/>
          </p:nvPr>
        </p:nvSpPr>
        <p:spPr>
          <a:xfrm>
            <a:off x="214313" y="4800600"/>
            <a:ext cx="7643812" cy="566738"/>
          </a:xfrm>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Обереги для избы 300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28675" name="Текст 3"/>
          <p:cNvSpPr>
            <a:spLocks noGrp="1"/>
          </p:cNvSpPr>
          <p:nvPr>
            <p:ph type="body" sz="half" idx="2"/>
          </p:nvPr>
        </p:nvSpPr>
        <p:spPr>
          <a:xfrm>
            <a:off x="214313" y="5357813"/>
            <a:ext cx="7000875" cy="919162"/>
          </a:xfrm>
        </p:spPr>
        <p:txBody>
          <a:bodyPr vert="horz" wrap="square" lIns="91440" tIns="45720" rIns="91440" bIns="45720" anchor="t" anchorCtr="0"/>
          <a:p>
            <a:pPr algn="ctr">
              <a:buClrTx/>
              <a:buSzTx/>
            </a:pPr>
            <a:r>
              <a:rPr sz="3600" kern="1200" dirty="0">
                <a:latin typeface="+mn-lt"/>
                <a:ea typeface="+mn-ea"/>
                <a:cs typeface="+mn-cs"/>
              </a:rPr>
              <a:t>Кто такие домовые?</a:t>
            </a:r>
            <a:endParaRPr sz="3600" kern="1200" dirty="0">
              <a:latin typeface="+mn-lt"/>
              <a:ea typeface="+mn-ea"/>
              <a:cs typeface="+mn-cs"/>
            </a:endParaRPr>
          </a:p>
          <a:p>
            <a:pPr algn="ctr">
              <a:buClrTx/>
              <a:buSzTx/>
            </a:pPr>
            <a:endParaRPr sz="2800" kern="1200" dirty="0">
              <a:solidFill>
                <a:srgbClr val="92D050"/>
              </a:solidFill>
              <a:latin typeface="Times New Roman" panose="02020603050405020304" pitchFamily="18" charset="0"/>
              <a:ea typeface="Times New Roman" panose="02020603050405020304" pitchFamily="18" charset="0"/>
              <a:cs typeface="+mn-cs"/>
            </a:endParaRPr>
          </a:p>
        </p:txBody>
      </p:sp>
      <p:sp>
        <p:nvSpPr>
          <p:cNvPr id="28676" name="TextBox 5"/>
          <p:cNvSpPr txBox="1"/>
          <p:nvPr/>
        </p:nvSpPr>
        <p:spPr>
          <a:xfrm>
            <a:off x="7358063" y="6286500"/>
            <a:ext cx="928687"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715125"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9" name="br" descr="Домовой Тимофей. Авторская кукла. худ. Стася Александрова"/>
          <p:cNvPicPr>
            <a:picLocks noGrp="1" noChangeAspect="1" noChangeArrowheads="1"/>
          </p:cNvPicPr>
          <p:nvPr>
            <p:ph type="pic" idx="1"/>
          </p:nvPr>
        </p:nvPicPr>
        <p:blipFill>
          <a:blip r:embed="rId2">
            <a:lum bright="-10000" contrast="30000"/>
          </a:blip>
          <a:srcRect t="16305" b="16305"/>
          <a:stretch>
            <a:fillRect/>
          </a:stretch>
        </p:blipFill>
        <p:spPr>
          <a:xfrm>
            <a:off x="2643188" y="500043"/>
            <a:ext cx="4071952" cy="4357716"/>
          </a:xfrm>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Box 4"/>
          <p:cNvSpPr txBox="1"/>
          <p:nvPr/>
        </p:nvSpPr>
        <p:spPr>
          <a:xfrm>
            <a:off x="714375" y="6357938"/>
            <a:ext cx="8985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29699" name="TextBox 4"/>
          <p:cNvSpPr txBox="1"/>
          <p:nvPr/>
        </p:nvSpPr>
        <p:spPr>
          <a:xfrm>
            <a:off x="7715250" y="6357938"/>
            <a:ext cx="1071563"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072313"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571625"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29702" name="Прямоугольник 7"/>
          <p:cNvSpPr/>
          <p:nvPr/>
        </p:nvSpPr>
        <p:spPr>
          <a:xfrm>
            <a:off x="5214938" y="1285875"/>
            <a:ext cx="2714625" cy="369888"/>
          </a:xfrm>
          <a:prstGeom prst="rect">
            <a:avLst/>
          </a:prstGeom>
          <a:noFill/>
          <a:ln w="9525">
            <a:noFill/>
          </a:ln>
        </p:spPr>
        <p:txBody>
          <a:bodyPr>
            <a:spAutoFit/>
          </a:bodyPr>
          <a:p>
            <a:endParaRPr dirty="0">
              <a:latin typeface="Arial" panose="020B0604020202020204" pitchFamily="34" charset="0"/>
            </a:endParaRPr>
          </a:p>
        </p:txBody>
      </p:sp>
      <p:sp>
        <p:nvSpPr>
          <p:cNvPr id="29703" name="Прямоугольник 7"/>
          <p:cNvSpPr/>
          <p:nvPr/>
        </p:nvSpPr>
        <p:spPr>
          <a:xfrm>
            <a:off x="4286250" y="285750"/>
            <a:ext cx="4572000" cy="5323205"/>
          </a:xfrm>
          <a:prstGeom prst="rect">
            <a:avLst/>
          </a:prstGeom>
          <a:noFill/>
          <a:ln w="9525">
            <a:noFill/>
          </a:ln>
        </p:spPr>
        <p:txBody>
          <a:bodyPr>
            <a:spAutoFit/>
          </a:bodyPr>
          <a:p>
            <a:pPr>
              <a:spcBef>
                <a:spcPct val="50000"/>
              </a:spcBef>
            </a:pPr>
            <a:r>
              <a:rPr sz="2000" dirty="0">
                <a:latin typeface="Arial" panose="020B0604020202020204" pitchFamily="34"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Домовые</a:t>
            </a:r>
            <a:r>
              <a:rPr sz="2000" b="1" dirty="0">
                <a:latin typeface="Times New Roman" panose="02020603050405020304" pitchFamily="18" charset="0"/>
                <a:cs typeface="Times New Roman" panose="02020603050405020304" pitchFamily="18" charset="0"/>
              </a:rPr>
              <a:t> – </a:t>
            </a:r>
            <a:r>
              <a:rPr sz="2000" dirty="0">
                <a:latin typeface="Times New Roman" panose="02020603050405020304" pitchFamily="18" charset="0"/>
                <a:cs typeface="Times New Roman" panose="02020603050405020304" pitchFamily="18" charset="0"/>
              </a:rPr>
              <a:t>живут в домах и дворах. На Руси верили, что ни один дом не стоит без домового. От уважительного отношения к домовому напрямую зависело благополучие дома. При переезде на  новое место домовой обязательно звался с собой. Его перевозили в лапте, на хлебной лопатке или на венике, приговаривая при этом «вот те сани, поезжай с нами  Ежели в котором дому Домовой полюбит хозяина, то кормит и холит его лошадей, о всём печётся, и у самого хозяина бороду плетёт в косы. Чей же дом не полюбит, там разоряет хозяина в корень, переводя у него скот, беспокоя его по ночам, и ломая всё в доме. </a:t>
            </a:r>
            <a:endParaRPr sz="2000" dirty="0">
              <a:latin typeface="Times New Roman" panose="02020603050405020304" pitchFamily="18" charset="0"/>
              <a:cs typeface="Times New Roman" panose="02020603050405020304" pitchFamily="18" charset="0"/>
            </a:endParaRPr>
          </a:p>
        </p:txBody>
      </p:sp>
      <p:pic>
        <p:nvPicPr>
          <p:cNvPr id="29704" name="Содержимое 3" descr="pred01_006.jpg"/>
          <p:cNvPicPr>
            <a:picLocks noChangeAspect="1"/>
          </p:cNvPicPr>
          <p:nvPr/>
        </p:nvPicPr>
        <p:blipFill>
          <a:blip r:embed="rId3"/>
          <a:stretch>
            <a:fillRect/>
          </a:stretch>
        </p:blipFill>
        <p:spPr>
          <a:xfrm>
            <a:off x="714375" y="3429000"/>
            <a:ext cx="3268663" cy="2887663"/>
          </a:xfrm>
          <a:prstGeom prst="rect">
            <a:avLst/>
          </a:prstGeom>
          <a:noFill/>
          <a:ln w="9525">
            <a:noFill/>
          </a:ln>
        </p:spPr>
      </p:pic>
      <p:pic>
        <p:nvPicPr>
          <p:cNvPr id="29705" name="Picture 10" descr="http://im3-tub-ru.yandex.net/i?id=102206690-20-72"/>
          <p:cNvPicPr>
            <a:picLocks noChangeAspect="1"/>
          </p:cNvPicPr>
          <p:nvPr/>
        </p:nvPicPr>
        <p:blipFill>
          <a:blip r:embed="rId4"/>
          <a:stretch>
            <a:fillRect/>
          </a:stretch>
        </p:blipFill>
        <p:spPr>
          <a:xfrm>
            <a:off x="714375" y="214313"/>
            <a:ext cx="2581275" cy="30480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4" name="Таблица 3073"/>
          <p:cNvGraphicFramePr/>
          <p:nvPr/>
        </p:nvGraphicFramePr>
        <p:xfrm>
          <a:off x="642938" y="1071563"/>
          <a:ext cx="7858125" cy="5249863"/>
        </p:xfrm>
        <a:graphic>
          <a:graphicData uri="http://schemas.openxmlformats.org/drawingml/2006/table">
            <a:tbl>
              <a:tblPr/>
              <a:tblGrid>
                <a:gridCol w="1309688"/>
                <a:gridCol w="1309687"/>
                <a:gridCol w="1309688"/>
                <a:gridCol w="1309687"/>
                <a:gridCol w="1309688"/>
                <a:gridCol w="1309687"/>
              </a:tblGrid>
              <a:tr h="9572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400" dirty="0">
                          <a:solidFill>
                            <a:srgbClr val="FFFFCC"/>
                          </a:solidFill>
                          <a:latin typeface="Times New Roman" panose="02020603050405020304" pitchFamily="18" charset="0"/>
                          <a:cs typeface="Times New Roman" panose="02020603050405020304" pitchFamily="18" charset="0"/>
                        </a:rPr>
                        <a:t>Гостеприимство</a:t>
                      </a:r>
                      <a:endParaRPr lang="ru-RU" altLang="en-US" sz="2400" dirty="0">
                        <a:solidFill>
                          <a:srgbClr val="FFFFCC"/>
                        </a:solidFill>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x-none" sz="3200" dirty="0">
                          <a:latin typeface="Times New Roman" panose="02020603050405020304" pitchFamily="18" charset="0"/>
                          <a:cs typeface="Times New Roman" panose="02020603050405020304" pitchFamily="18" charset="0"/>
                          <a:hlinkClick r:id="rId1" action="ppaction://hlinksldjump"/>
                        </a:rPr>
                        <a:t>100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2" action="ppaction://hlinksldjump"/>
                        </a:rPr>
                        <a:t>200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3" action="ppaction://hlinksldjump"/>
                        </a:rPr>
                        <a:t>300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4" action="ppaction://hlinksldjump"/>
                        </a:rPr>
                        <a:t>400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5" action="ppaction://hlinksldjump"/>
                        </a:rPr>
                        <a:t>500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890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400" dirty="0">
                          <a:solidFill>
                            <a:srgbClr val="FFFFCC"/>
                          </a:solidFill>
                          <a:latin typeface="Times New Roman" panose="02020603050405020304" pitchFamily="18" charset="0"/>
                          <a:cs typeface="Times New Roman" panose="02020603050405020304" pitchFamily="18" charset="0"/>
                        </a:rPr>
                        <a:t>Строительство избы</a:t>
                      </a:r>
                      <a:endParaRPr lang="ru-RU" altLang="en-US" sz="2400" dirty="0">
                        <a:solidFill>
                          <a:srgbClr val="FFFFCC"/>
                        </a:solidFill>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6" action="ppaction://hlinksldjump"/>
                        </a:rPr>
                        <a:t>100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7" action="ppaction://hlinksldjump"/>
                        </a:rPr>
                        <a:t>200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8" action="ppaction://hlinksldjump"/>
                        </a:rPr>
                        <a:t>300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9" action="ppaction://hlinksldjump"/>
                        </a:rPr>
                        <a:t>400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10" action="ppaction://hlinksldjump"/>
                        </a:rPr>
                        <a:t>500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890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400" dirty="0">
                          <a:solidFill>
                            <a:srgbClr val="FFFFCC"/>
                          </a:solidFill>
                          <a:latin typeface="Times New Roman" panose="02020603050405020304" pitchFamily="18" charset="0"/>
                          <a:cs typeface="Times New Roman" panose="02020603050405020304" pitchFamily="18" charset="0"/>
                        </a:rPr>
                        <a:t>Обереги для избы</a:t>
                      </a:r>
                      <a:endParaRPr lang="ru-RU" altLang="en-US" sz="2400" dirty="0">
                        <a:solidFill>
                          <a:srgbClr val="FFFFCC"/>
                        </a:solidFill>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11" action="ppaction://hlinksldjump"/>
                        </a:rPr>
                        <a:t>100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12" action="ppaction://hlinksldjump"/>
                        </a:rPr>
                        <a:t>200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13" action="ppaction://hlinksldjump"/>
                        </a:rPr>
                        <a:t>300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14" action="ppaction://hlinksldjump"/>
                        </a:rPr>
                        <a:t>400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15" action="ppaction://hlinksldjump"/>
                        </a:rPr>
                        <a:t>500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57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400" dirty="0">
                          <a:solidFill>
                            <a:srgbClr val="FFFFCC"/>
                          </a:solidFill>
                          <a:latin typeface="Times New Roman" panose="02020603050405020304" pitchFamily="18" charset="0"/>
                          <a:cs typeface="Times New Roman" panose="02020603050405020304" pitchFamily="18" charset="0"/>
                        </a:rPr>
                        <a:t>Утварь</a:t>
                      </a:r>
                      <a:endParaRPr lang="ru-RU" altLang="en-US" sz="2400" dirty="0">
                        <a:solidFill>
                          <a:srgbClr val="FFFFCC"/>
                        </a:solidFill>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16" action="ppaction://hlinksldjump"/>
                        </a:rPr>
                        <a:t>100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17" action="ppaction://hlinksldjump"/>
                        </a:rPr>
                        <a:t>200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18" action="ppaction://hlinksldjump"/>
                        </a:rPr>
                        <a:t>300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19" action="ppaction://hlinksldjump"/>
                        </a:rPr>
                        <a:t>400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20" action="ppaction://hlinksldjump"/>
                        </a:rPr>
                        <a:t>500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572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400" dirty="0">
                          <a:solidFill>
                            <a:srgbClr val="FFFFCC"/>
                          </a:solidFill>
                          <a:latin typeface="Times New Roman" panose="02020603050405020304" pitchFamily="18" charset="0"/>
                          <a:cs typeface="Times New Roman" panose="02020603050405020304" pitchFamily="18" charset="0"/>
                        </a:rPr>
                        <a:t>Убранство избы</a:t>
                      </a:r>
                      <a:endParaRPr lang="ru-RU" altLang="en-US" sz="2400" dirty="0">
                        <a:solidFill>
                          <a:srgbClr val="FFFFCC"/>
                        </a:solidFill>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21" action="ppaction://hlinksldjump"/>
                        </a:rPr>
                        <a:t>100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22" action="ppaction://hlinksldjump"/>
                        </a:rPr>
                        <a:t>200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23" action="ppaction://hlinksldjump"/>
                        </a:rPr>
                        <a:t>300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24" action="ppaction://hlinksldjump"/>
                        </a:rPr>
                        <a:t>400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latin typeface="Times New Roman" panose="02020603050405020304" pitchFamily="18" charset="0"/>
                          <a:cs typeface="Times New Roman" panose="02020603050405020304" pitchFamily="18" charset="0"/>
                          <a:hlinkClick r:id="rId25" action="ppaction://hlinksldjump"/>
                        </a:rPr>
                        <a:t>500</a:t>
                      </a:r>
                      <a:endParaRPr lang="ru-RU" altLang="en-US" sz="3200" dirty="0">
                        <a:latin typeface="Times New Roman" panose="02020603050405020304" pitchFamily="18" charset="0"/>
                        <a:ea typeface="Times New Roman" panose="02020603050405020304" pitchFamily="18" charset="0"/>
                      </a:endParaRPr>
                    </a:p>
                  </a:txBody>
                  <a:tcPr marL="91439" marR="91439">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118" name="TextBox 2"/>
          <p:cNvSpPr txBox="1"/>
          <p:nvPr/>
        </p:nvSpPr>
        <p:spPr>
          <a:xfrm>
            <a:off x="714375" y="357188"/>
            <a:ext cx="7715250" cy="523875"/>
          </a:xfrm>
          <a:prstGeom prst="rect">
            <a:avLst/>
          </a:prstGeom>
          <a:noFill/>
          <a:ln w="9525">
            <a:noFill/>
          </a:ln>
        </p:spPr>
        <p:txBody>
          <a:bodyPr>
            <a:spAutoFit/>
          </a:bodyPr>
          <a:p>
            <a:pPr algn="ctr"/>
            <a:r>
              <a:rPr sz="2800" dirty="0">
                <a:solidFill>
                  <a:srgbClr val="FFFFCC"/>
                </a:solidFill>
                <a:latin typeface="Times New Roman" panose="02020603050405020304" pitchFamily="18" charset="0"/>
                <a:cs typeface="Times New Roman" panose="02020603050405020304" pitchFamily="18" charset="0"/>
              </a:rPr>
              <a:t>«Старину мы помним, старину мы чтим»</a:t>
            </a:r>
            <a:endParaRPr sz="2800" dirty="0">
              <a:solidFill>
                <a:srgbClr val="FFFFCC"/>
              </a:solidFill>
              <a:latin typeface="Times New Roman" panose="02020603050405020304" pitchFamily="18" charset="0"/>
              <a:ea typeface="Times New Roman" panose="02020603050405020304" pitchFamily="18" charset="0"/>
            </a:endParaRPr>
          </a:p>
        </p:txBody>
      </p:sp>
      <p:sp>
        <p:nvSpPr>
          <p:cNvPr id="3119" name="TextBox 4"/>
          <p:cNvSpPr txBox="1"/>
          <p:nvPr/>
        </p:nvSpPr>
        <p:spPr>
          <a:xfrm>
            <a:off x="3929063" y="6072188"/>
            <a:ext cx="1357312" cy="461962"/>
          </a:xfrm>
          <a:prstGeom prst="rect">
            <a:avLst/>
          </a:prstGeom>
          <a:noFill/>
          <a:ln w="9525">
            <a:noFill/>
          </a:ln>
        </p:spPr>
        <p:txBody>
          <a:bodyPr>
            <a:spAutoFit/>
          </a:bodyPr>
          <a:p>
            <a:pPr algn="ctr"/>
            <a:r>
              <a:rPr sz="2400" dirty="0">
                <a:latin typeface="Times New Roman" panose="02020603050405020304" pitchFamily="18" charset="0"/>
                <a:cs typeface="Times New Roman" panose="02020603050405020304" pitchFamily="18" charset="0"/>
                <a:hlinkClick r:id="" action="ppaction://noaction"/>
              </a:rPr>
              <a:t>ВЫХОД</a:t>
            </a:r>
            <a:endParaRPr sz="2400" dirty="0">
              <a:latin typeface="Times New Roman" panose="02020603050405020304" pitchFamily="18" charset="0"/>
              <a:ea typeface="Times New Roman" panose="02020603050405020304" pitchFamily="18" charset="0"/>
            </a:endParaRPr>
          </a:p>
        </p:txBody>
      </p:sp>
      <p:sp>
        <p:nvSpPr>
          <p:cNvPr id="5" name="Стрелка вправо 4"/>
          <p:cNvSpPr/>
          <p:nvPr/>
        </p:nvSpPr>
        <p:spPr>
          <a:xfrm>
            <a:off x="3143250" y="6143625"/>
            <a:ext cx="571500" cy="357188"/>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Обереги для избы 400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30723" name="Текст 3"/>
          <p:cNvSpPr>
            <a:spLocks noGrp="1"/>
          </p:cNvSpPr>
          <p:nvPr>
            <p:ph type="body" sz="half" idx="2"/>
          </p:nvPr>
        </p:nvSpPr>
        <p:spPr>
          <a:xfrm>
            <a:off x="857250" y="5367338"/>
            <a:ext cx="7429500" cy="804862"/>
          </a:xfrm>
        </p:spPr>
        <p:txBody>
          <a:bodyPr vert="horz" wrap="square" lIns="91440" tIns="45720" rIns="91440" bIns="45720" anchor="t" anchorCtr="0"/>
          <a:p>
            <a:pPr algn="ctr">
              <a:buClrTx/>
              <a:buSzTx/>
            </a:pPr>
            <a:r>
              <a:rPr sz="3200" kern="1200" dirty="0">
                <a:latin typeface="+mn-lt"/>
                <a:ea typeface="+mn-ea"/>
                <a:cs typeface="+mn-cs"/>
              </a:rPr>
              <a:t>Для чего нужен оберег-плетень?</a:t>
            </a:r>
            <a:endParaRPr sz="3200" kern="1200" dirty="0">
              <a:latin typeface="+mn-lt"/>
              <a:ea typeface="+mn-ea"/>
              <a:cs typeface="+mn-cs"/>
            </a:endParaRPr>
          </a:p>
          <a:p>
            <a:pPr algn="ctr">
              <a:buClrTx/>
              <a:buSzTx/>
            </a:pPr>
            <a:endParaRPr sz="2800" kern="1200" dirty="0">
              <a:solidFill>
                <a:srgbClr val="92D050"/>
              </a:solidFill>
              <a:latin typeface="Times New Roman" panose="02020603050405020304" pitchFamily="18" charset="0"/>
              <a:ea typeface="Times New Roman" panose="02020603050405020304" pitchFamily="18" charset="0"/>
              <a:cs typeface="+mn-cs"/>
            </a:endParaRPr>
          </a:p>
        </p:txBody>
      </p:sp>
      <p:sp>
        <p:nvSpPr>
          <p:cNvPr id="30724" name="TextBox 6"/>
          <p:cNvSpPr txBox="1"/>
          <p:nvPr/>
        </p:nvSpPr>
        <p:spPr>
          <a:xfrm>
            <a:off x="7500938" y="6000750"/>
            <a:ext cx="709612" cy="369888"/>
          </a:xfrm>
          <a:prstGeom prst="rect">
            <a:avLst/>
          </a:prstGeom>
          <a:noFill/>
          <a:ln w="9525">
            <a:noFill/>
          </a:ln>
        </p:spPr>
        <p:txBody>
          <a:bodyPr wrap="none">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929438" y="614362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30726" name="Picture 7" descr="0_61d2_614f426_L"/>
          <p:cNvPicPr>
            <a:picLocks noGrp="1" noChangeAspect="1"/>
          </p:cNvPicPr>
          <p:nvPr>
            <p:ph type="pic" idx="1"/>
          </p:nvPr>
        </p:nvPicPr>
        <p:blipFill>
          <a:blip r:embed="rId2"/>
          <a:srcRect/>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Box 4"/>
          <p:cNvSpPr txBox="1"/>
          <p:nvPr/>
        </p:nvSpPr>
        <p:spPr>
          <a:xfrm>
            <a:off x="571500" y="6357938"/>
            <a:ext cx="785813"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r>
              <a:rPr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ea typeface="Times New Roman" panose="02020603050405020304" pitchFamily="18" charset="0"/>
            </a:endParaRPr>
          </a:p>
        </p:txBody>
      </p:sp>
      <p:sp>
        <p:nvSpPr>
          <p:cNvPr id="31747" name="TextBox 4"/>
          <p:cNvSpPr txBox="1"/>
          <p:nvPr/>
        </p:nvSpPr>
        <p:spPr>
          <a:xfrm>
            <a:off x="7715250" y="6357938"/>
            <a:ext cx="10001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r>
              <a:rPr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14375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357313"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31750" name="Прямоугольник 7"/>
          <p:cNvSpPr/>
          <p:nvPr/>
        </p:nvSpPr>
        <p:spPr>
          <a:xfrm>
            <a:off x="2286000" y="428625"/>
            <a:ext cx="4572000" cy="369888"/>
          </a:xfrm>
          <a:prstGeom prst="rect">
            <a:avLst/>
          </a:prstGeom>
          <a:noFill/>
          <a:ln w="9525">
            <a:noFill/>
          </a:ln>
        </p:spPr>
        <p:txBody>
          <a:bodyPr>
            <a:spAutoFit/>
          </a:bodyPr>
          <a:p>
            <a:endParaRPr dirty="0">
              <a:latin typeface="Arial" panose="020B0604020202020204" pitchFamily="34" charset="0"/>
            </a:endParaRPr>
          </a:p>
        </p:txBody>
      </p:sp>
      <p:pic>
        <p:nvPicPr>
          <p:cNvPr id="31751" name="Picture 5" descr="G:\русская изба новая\i (5).jpg"/>
          <p:cNvPicPr>
            <a:picLocks noChangeAspect="1"/>
          </p:cNvPicPr>
          <p:nvPr/>
        </p:nvPicPr>
        <p:blipFill>
          <a:blip r:embed="rId3"/>
          <a:stretch>
            <a:fillRect/>
          </a:stretch>
        </p:blipFill>
        <p:spPr>
          <a:xfrm>
            <a:off x="214313" y="2571750"/>
            <a:ext cx="2816225" cy="1928813"/>
          </a:xfrm>
          <a:prstGeom prst="rect">
            <a:avLst/>
          </a:prstGeom>
          <a:noFill/>
          <a:ln w="9525">
            <a:noFill/>
          </a:ln>
        </p:spPr>
      </p:pic>
      <p:sp>
        <p:nvSpPr>
          <p:cNvPr id="31752" name="Прямоугольник 7"/>
          <p:cNvSpPr/>
          <p:nvPr/>
        </p:nvSpPr>
        <p:spPr>
          <a:xfrm>
            <a:off x="1071563" y="428625"/>
            <a:ext cx="7643812" cy="1938020"/>
          </a:xfrm>
          <a:prstGeom prst="rect">
            <a:avLst/>
          </a:prstGeom>
          <a:noFill/>
          <a:ln w="9525">
            <a:noFill/>
          </a:ln>
        </p:spPr>
        <p:txBody>
          <a:bodyPr>
            <a:spAutoFit/>
          </a:bodyPr>
          <a:p>
            <a:pPr lvl="1" eaLnBrk="1" hangingPunct="1"/>
            <a:r>
              <a:rPr sz="2400" b="1" dirty="0">
                <a:latin typeface="Calibri" panose="020F0502020204030204" pitchFamily="34" charset="0"/>
              </a:rPr>
              <a:t> </a:t>
            </a:r>
            <a:r>
              <a:rPr sz="2400" dirty="0">
                <a:latin typeface="Times New Roman" panose="02020603050405020304" pitchFamily="18" charset="0"/>
                <a:cs typeface="Times New Roman" panose="02020603050405020304" pitchFamily="18" charset="0"/>
              </a:rPr>
              <a:t>Одним из самых важных оберегов, был плетень. На плетень вешались символические предметы, например, горшки и крынки, подковы, старые лапти, сети Считалось, что таким образом можно отпугнуть хищных птиц и уберечь домашнюю живность.</a:t>
            </a:r>
            <a:endParaRPr sz="2400" dirty="0">
              <a:latin typeface="Times New Roman" panose="02020603050405020304" pitchFamily="18" charset="0"/>
              <a:cs typeface="Times New Roman" panose="02020603050405020304" pitchFamily="18" charset="0"/>
            </a:endParaRPr>
          </a:p>
        </p:txBody>
      </p:sp>
      <p:pic>
        <p:nvPicPr>
          <p:cNvPr id="31753" name="Picture 2"/>
          <p:cNvPicPr>
            <a:picLocks noChangeAspect="1"/>
          </p:cNvPicPr>
          <p:nvPr/>
        </p:nvPicPr>
        <p:blipFill>
          <a:blip r:embed="rId4"/>
          <a:stretch>
            <a:fillRect/>
          </a:stretch>
        </p:blipFill>
        <p:spPr>
          <a:xfrm>
            <a:off x="3214688" y="2786063"/>
            <a:ext cx="5654675" cy="338772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Заголовок 1"/>
          <p:cNvSpPr>
            <a:spLocks noGrp="1"/>
          </p:cNvSpPr>
          <p:nvPr>
            <p:ph type="title"/>
          </p:nvPr>
        </p:nvSpPr>
        <p:spPr>
          <a:xfrm>
            <a:off x="1792288" y="4800600"/>
            <a:ext cx="5486400" cy="628650"/>
          </a:xfrm>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Обереги для избы 500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32771" name="Текст 3"/>
          <p:cNvSpPr>
            <a:spLocks noGrp="1"/>
          </p:cNvSpPr>
          <p:nvPr>
            <p:ph type="body" sz="half" idx="2"/>
          </p:nvPr>
        </p:nvSpPr>
        <p:spPr>
          <a:xfrm>
            <a:off x="928688" y="5286375"/>
            <a:ext cx="7286625" cy="1000125"/>
          </a:xfrm>
        </p:spPr>
        <p:txBody>
          <a:bodyPr vert="horz" wrap="square" lIns="91440" tIns="45720" rIns="91440" bIns="45720" anchor="t" anchorCtr="0"/>
          <a:p>
            <a:pPr algn="ctr">
              <a:buClrTx/>
              <a:buSzTx/>
            </a:pPr>
            <a:r>
              <a:rPr sz="3200" kern="1200" dirty="0">
                <a:latin typeface="Times New Roman" panose="02020603050405020304" pitchFamily="18" charset="0"/>
                <a:ea typeface="+mn-ea"/>
                <a:cs typeface="Times New Roman" panose="02020603050405020304" pitchFamily="18" charset="0"/>
              </a:rPr>
              <a:t>Какую роль  играет пояс в качестве оберега?</a:t>
            </a:r>
            <a:endParaRPr sz="3200" kern="1200" dirty="0">
              <a:latin typeface="Times New Roman" panose="02020603050405020304" pitchFamily="18" charset="0"/>
              <a:ea typeface="Times New Roman" panose="02020603050405020304" pitchFamily="18" charset="0"/>
              <a:cs typeface="+mn-cs"/>
            </a:endParaRPr>
          </a:p>
        </p:txBody>
      </p:sp>
      <p:sp>
        <p:nvSpPr>
          <p:cNvPr id="6" name="TextBox 5"/>
          <p:cNvSpPr txBox="1"/>
          <p:nvPr/>
        </p:nvSpPr>
        <p:spPr>
          <a:xfrm>
            <a:off x="3000364" y="2643182"/>
            <a:ext cx="285752" cy="369332"/>
          </a:xfrm>
          <a:prstGeom prst="rect">
            <a:avLst/>
          </a:prstGeom>
          <a:solidFill>
            <a:srgbClr val="FFC000"/>
          </a:solidFill>
        </p:spPr>
        <p:txBody>
          <a:bodyPr>
            <a:spAutoFit/>
          </a:bodyPr>
          <a:lstStyle/>
          <a:p>
            <a:pPr marR="0" defTabSz="914400">
              <a:buClrTx/>
              <a:buSzTx/>
              <a:buFontTx/>
              <a:buNone/>
              <a:defRPr/>
            </a:pPr>
            <a:r>
              <a:rPr kumimoji="0" lang="ru-RU" kern="1200" cap="none" spc="0" normalizeH="0" baseline="0" noProof="0" dirty="0">
                <a:ln>
                  <a:solidFill>
                    <a:schemeClr val="accent5">
                      <a:lumMod val="75000"/>
                    </a:schemeClr>
                  </a:solidFill>
                </a:ln>
                <a:latin typeface="Arial" panose="020B0604020202020204" pitchFamily="34" charset="0"/>
                <a:ea typeface="+mn-ea"/>
                <a:cs typeface="+mn-cs"/>
              </a:rPr>
              <a:t>1</a:t>
            </a:r>
            <a:endParaRPr kumimoji="0" lang="ru-RU" kern="1200" cap="none" spc="0" normalizeH="0" baseline="0" noProof="0" dirty="0">
              <a:ln>
                <a:solidFill>
                  <a:schemeClr val="accent5">
                    <a:lumMod val="75000"/>
                  </a:schemeClr>
                </a:solidFill>
              </a:ln>
              <a:latin typeface="Arial" panose="020B0604020202020204" pitchFamily="34" charset="0"/>
              <a:ea typeface="+mn-ea"/>
              <a:cs typeface="+mn-cs"/>
            </a:endParaRPr>
          </a:p>
        </p:txBody>
      </p:sp>
      <p:cxnSp>
        <p:nvCxnSpPr>
          <p:cNvPr id="8" name="Прямая со стрелкой 7"/>
          <p:cNvCxnSpPr/>
          <p:nvPr/>
        </p:nvCxnSpPr>
        <p:spPr>
          <a:xfrm flipV="1">
            <a:off x="3214688" y="2571750"/>
            <a:ext cx="1071563" cy="28575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86578" y="1571612"/>
            <a:ext cx="285752" cy="369332"/>
          </a:xfrm>
          <a:prstGeom prst="rect">
            <a:avLst/>
          </a:prstGeom>
          <a:solidFill>
            <a:srgbClr val="FFC000"/>
          </a:solidFill>
        </p:spPr>
        <p:txBody>
          <a:bodyPr>
            <a:spAutoFit/>
          </a:bodyPr>
          <a:lstStyle/>
          <a:p>
            <a:pPr marR="0" defTabSz="914400">
              <a:buClrTx/>
              <a:buSzTx/>
              <a:buFontTx/>
              <a:buNone/>
              <a:defRPr/>
            </a:pPr>
            <a:r>
              <a:rPr kumimoji="0" lang="ru-RU" kern="1200" cap="none" spc="0" normalizeH="0" baseline="0" noProof="0" dirty="0">
                <a:ln>
                  <a:solidFill>
                    <a:schemeClr val="accent5">
                      <a:lumMod val="75000"/>
                    </a:schemeClr>
                  </a:solidFill>
                </a:ln>
                <a:latin typeface="Arial" panose="020B0604020202020204" pitchFamily="34" charset="0"/>
                <a:ea typeface="+mn-ea"/>
                <a:cs typeface="+mn-cs"/>
              </a:rPr>
              <a:t>2</a:t>
            </a:r>
            <a:endParaRPr kumimoji="0" lang="ru-RU" kern="1200" cap="none" spc="0" normalizeH="0" baseline="0" noProof="0" dirty="0">
              <a:ln>
                <a:solidFill>
                  <a:schemeClr val="accent5">
                    <a:lumMod val="75000"/>
                  </a:schemeClr>
                </a:solidFill>
              </a:ln>
              <a:latin typeface="Arial" panose="020B0604020202020204" pitchFamily="34" charset="0"/>
              <a:ea typeface="+mn-ea"/>
              <a:cs typeface="+mn-cs"/>
            </a:endParaRPr>
          </a:p>
        </p:txBody>
      </p:sp>
      <p:sp>
        <p:nvSpPr>
          <p:cNvPr id="14" name="TextBox 13"/>
          <p:cNvSpPr txBox="1"/>
          <p:nvPr/>
        </p:nvSpPr>
        <p:spPr>
          <a:xfrm>
            <a:off x="6786578" y="2714620"/>
            <a:ext cx="285752" cy="369332"/>
          </a:xfrm>
          <a:prstGeom prst="rect">
            <a:avLst/>
          </a:prstGeom>
          <a:solidFill>
            <a:srgbClr val="FFC000"/>
          </a:solidFill>
        </p:spPr>
        <p:txBody>
          <a:bodyPr>
            <a:spAutoFit/>
          </a:bodyPr>
          <a:lstStyle/>
          <a:p>
            <a:pPr marR="0" defTabSz="914400">
              <a:buClrTx/>
              <a:buSzTx/>
              <a:buFontTx/>
              <a:buNone/>
              <a:defRPr/>
            </a:pPr>
            <a:r>
              <a:rPr kumimoji="0" lang="ru-RU" kern="1200" cap="none" spc="0" normalizeH="0" baseline="0" noProof="0" dirty="0">
                <a:ln>
                  <a:solidFill>
                    <a:schemeClr val="accent5">
                      <a:lumMod val="75000"/>
                    </a:schemeClr>
                  </a:solidFill>
                </a:ln>
                <a:latin typeface="Arial" panose="020B0604020202020204" pitchFamily="34" charset="0"/>
                <a:ea typeface="+mn-ea"/>
                <a:cs typeface="+mn-cs"/>
              </a:rPr>
              <a:t>3</a:t>
            </a:r>
            <a:endParaRPr kumimoji="0" lang="ru-RU" kern="1200" cap="none" spc="0" normalizeH="0" baseline="0" noProof="0" dirty="0">
              <a:ln>
                <a:solidFill>
                  <a:schemeClr val="accent5">
                    <a:lumMod val="75000"/>
                  </a:schemeClr>
                </a:solidFill>
              </a:ln>
              <a:latin typeface="Arial" panose="020B0604020202020204" pitchFamily="34" charset="0"/>
              <a:ea typeface="+mn-ea"/>
              <a:cs typeface="+mn-cs"/>
            </a:endParaRPr>
          </a:p>
        </p:txBody>
      </p:sp>
      <p:sp>
        <p:nvSpPr>
          <p:cNvPr id="17" name="Овал 16"/>
          <p:cNvSpPr/>
          <p:nvPr/>
        </p:nvSpPr>
        <p:spPr>
          <a:xfrm>
            <a:off x="5500688" y="2143125"/>
            <a:ext cx="1071563" cy="107156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TextBox 18"/>
          <p:cNvSpPr txBox="1"/>
          <p:nvPr/>
        </p:nvSpPr>
        <p:spPr>
          <a:xfrm>
            <a:off x="5643570" y="1214422"/>
            <a:ext cx="357190" cy="369332"/>
          </a:xfrm>
          <a:prstGeom prst="rect">
            <a:avLst/>
          </a:prstGeom>
          <a:solidFill>
            <a:srgbClr val="FFC000"/>
          </a:solidFill>
          <a:ln>
            <a:solidFill>
              <a:srgbClr val="FFC000"/>
            </a:solidFill>
          </a:ln>
        </p:spPr>
        <p:txBody>
          <a:bodyPr>
            <a:spAutoFit/>
          </a:bodyPr>
          <a:lstStyle/>
          <a:p>
            <a:pPr marR="0" defTabSz="914400">
              <a:buClrTx/>
              <a:buSzTx/>
              <a:buFontTx/>
              <a:buNone/>
              <a:defRPr/>
            </a:pPr>
            <a:r>
              <a:rPr kumimoji="0" lang="ru-RU" kern="1200" cap="none" spc="0" normalizeH="0" baseline="0" noProof="0" dirty="0">
                <a:ln>
                  <a:solidFill>
                    <a:schemeClr val="accent5">
                      <a:lumMod val="75000"/>
                    </a:schemeClr>
                  </a:solidFill>
                </a:ln>
                <a:latin typeface="Arial" panose="020B0604020202020204" pitchFamily="34" charset="0"/>
                <a:ea typeface="+mn-ea"/>
                <a:cs typeface="+mn-cs"/>
              </a:rPr>
              <a:t>4</a:t>
            </a:r>
            <a:endParaRPr kumimoji="0" lang="ru-RU" kern="1200" cap="none" spc="0" normalizeH="0" baseline="0" noProof="0" dirty="0">
              <a:ln>
                <a:solidFill>
                  <a:schemeClr val="accent5">
                    <a:lumMod val="75000"/>
                  </a:schemeClr>
                </a:solidFill>
              </a:ln>
              <a:latin typeface="Arial" panose="020B0604020202020204" pitchFamily="34" charset="0"/>
              <a:ea typeface="+mn-ea"/>
              <a:cs typeface="+mn-cs"/>
            </a:endParaRPr>
          </a:p>
        </p:txBody>
      </p:sp>
      <p:sp>
        <p:nvSpPr>
          <p:cNvPr id="24" name="TextBox 23"/>
          <p:cNvSpPr txBox="1"/>
          <p:nvPr/>
        </p:nvSpPr>
        <p:spPr>
          <a:xfrm>
            <a:off x="7000892" y="2143116"/>
            <a:ext cx="285752" cy="369332"/>
          </a:xfrm>
          <a:prstGeom prst="rect">
            <a:avLst/>
          </a:prstGeom>
          <a:solidFill>
            <a:srgbClr val="FFC000"/>
          </a:solidFill>
        </p:spPr>
        <p:txBody>
          <a:bodyPr>
            <a:spAutoFit/>
          </a:bodyPr>
          <a:lstStyle/>
          <a:p>
            <a:pPr marR="0" defTabSz="914400">
              <a:buClrTx/>
              <a:buSzTx/>
              <a:buFontTx/>
              <a:buNone/>
              <a:defRPr/>
            </a:pPr>
            <a:r>
              <a:rPr kumimoji="0" lang="ru-RU" kern="1200" cap="none" spc="0" normalizeH="0" baseline="0" noProof="0" dirty="0">
                <a:ln>
                  <a:solidFill>
                    <a:schemeClr val="accent5">
                      <a:lumMod val="75000"/>
                    </a:schemeClr>
                  </a:solidFill>
                </a:ln>
                <a:latin typeface="Arial" panose="020B0604020202020204" pitchFamily="34" charset="0"/>
                <a:ea typeface="+mn-ea"/>
                <a:cs typeface="+mn-cs"/>
              </a:rPr>
              <a:t>5</a:t>
            </a:r>
            <a:endParaRPr kumimoji="0" lang="ru-RU" kern="1200" cap="none" spc="0" normalizeH="0" baseline="0" noProof="0" dirty="0">
              <a:ln>
                <a:solidFill>
                  <a:schemeClr val="accent5">
                    <a:lumMod val="75000"/>
                  </a:schemeClr>
                </a:solidFill>
              </a:ln>
              <a:latin typeface="Arial" panose="020B0604020202020204" pitchFamily="34" charset="0"/>
              <a:ea typeface="+mn-ea"/>
              <a:cs typeface="+mn-cs"/>
            </a:endParaRPr>
          </a:p>
        </p:txBody>
      </p:sp>
      <p:sp>
        <p:nvSpPr>
          <p:cNvPr id="27" name="TextBox 26"/>
          <p:cNvSpPr txBox="1"/>
          <p:nvPr/>
        </p:nvSpPr>
        <p:spPr>
          <a:xfrm>
            <a:off x="4786314" y="3643314"/>
            <a:ext cx="357190" cy="369332"/>
          </a:xfrm>
          <a:prstGeom prst="rect">
            <a:avLst/>
          </a:prstGeom>
          <a:solidFill>
            <a:srgbClr val="FFC000"/>
          </a:solidFill>
        </p:spPr>
        <p:txBody>
          <a:bodyPr>
            <a:spAutoFit/>
          </a:bodyPr>
          <a:lstStyle/>
          <a:p>
            <a:pPr marR="0" defTabSz="914400">
              <a:buClrTx/>
              <a:buSzTx/>
              <a:buFontTx/>
              <a:buNone/>
              <a:defRPr/>
            </a:pPr>
            <a:r>
              <a:rPr kumimoji="0" lang="ru-RU" kern="1200" cap="none" spc="0" normalizeH="0" baseline="0" noProof="0" dirty="0">
                <a:ln>
                  <a:solidFill>
                    <a:schemeClr val="accent5">
                      <a:lumMod val="75000"/>
                    </a:schemeClr>
                  </a:solidFill>
                </a:ln>
                <a:latin typeface="Arial" panose="020B0604020202020204" pitchFamily="34" charset="0"/>
                <a:ea typeface="+mn-ea"/>
                <a:cs typeface="+mn-cs"/>
              </a:rPr>
              <a:t>6</a:t>
            </a:r>
            <a:endParaRPr kumimoji="0" lang="ru-RU" kern="1200" cap="none" spc="0" normalizeH="0" baseline="0" noProof="0" dirty="0">
              <a:ln>
                <a:solidFill>
                  <a:schemeClr val="accent5">
                    <a:lumMod val="75000"/>
                  </a:schemeClr>
                </a:solidFill>
              </a:ln>
              <a:latin typeface="Arial" panose="020B0604020202020204" pitchFamily="34" charset="0"/>
              <a:ea typeface="+mn-ea"/>
              <a:cs typeface="+mn-cs"/>
            </a:endParaRPr>
          </a:p>
        </p:txBody>
      </p:sp>
      <p:cxnSp>
        <p:nvCxnSpPr>
          <p:cNvPr id="34" name="Прямая со стрелкой 33"/>
          <p:cNvCxnSpPr/>
          <p:nvPr/>
        </p:nvCxnSpPr>
        <p:spPr>
          <a:xfrm rot="16200000" flipH="1">
            <a:off x="5607844" y="1821656"/>
            <a:ext cx="571500" cy="7143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rot="10800000" flipV="1">
            <a:off x="6072188" y="2928938"/>
            <a:ext cx="714375" cy="3016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10800000">
            <a:off x="5786438" y="2500313"/>
            <a:ext cx="132238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rot="5400000" flipH="1" flipV="1">
            <a:off x="4964906" y="3107531"/>
            <a:ext cx="642938" cy="42862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rot="10800000" flipV="1">
            <a:off x="6072188" y="1928813"/>
            <a:ext cx="714375" cy="3571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2785" name="TextBox 51"/>
          <p:cNvSpPr txBox="1"/>
          <p:nvPr/>
        </p:nvSpPr>
        <p:spPr>
          <a:xfrm>
            <a:off x="7572375" y="6143625"/>
            <a:ext cx="709613" cy="369888"/>
          </a:xfrm>
          <a:prstGeom prst="rect">
            <a:avLst/>
          </a:prstGeom>
          <a:noFill/>
          <a:ln w="9525">
            <a:noFill/>
          </a:ln>
        </p:spPr>
        <p:txBody>
          <a:bodyPr wrap="none">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20" name="Стрелка вправо 19"/>
          <p:cNvSpPr/>
          <p:nvPr/>
        </p:nvSpPr>
        <p:spPr>
          <a:xfrm>
            <a:off x="7000875" y="6286500"/>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32787" name="Picture 6"/>
          <p:cNvPicPr>
            <a:picLocks noChangeAspect="1"/>
          </p:cNvPicPr>
          <p:nvPr/>
        </p:nvPicPr>
        <p:blipFill>
          <a:blip r:embed="rId2"/>
          <a:srcRect l="18918" b="7687"/>
          <a:stretch>
            <a:fillRect/>
          </a:stretch>
        </p:blipFill>
        <p:spPr>
          <a:xfrm>
            <a:off x="2786063" y="571500"/>
            <a:ext cx="4500562" cy="4351338"/>
          </a:xfrm>
          <a:prstGeom prst="rect">
            <a:avLst/>
          </a:prstGeom>
          <a:noFill/>
          <a:ln w="9525">
            <a:noFill/>
          </a:ln>
        </p:spPr>
      </p:pic>
      <p:sp>
        <p:nvSpPr>
          <p:cNvPr id="32788" name="Рисунок 22"/>
          <p:cNvSpPr>
            <a:spLocks noGrp="1" noTextEdit="1"/>
          </p:cNvSpPr>
          <p:nvPr>
            <p:ph type="pic" idx="1"/>
          </p:nvPr>
        </p:nvSpPr>
        <p:spPr>
          <a:xfrm>
            <a:off x="2500313" y="785813"/>
            <a:ext cx="5072062" cy="3357562"/>
          </a:xfrm>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Box 4"/>
          <p:cNvSpPr txBox="1"/>
          <p:nvPr/>
        </p:nvSpPr>
        <p:spPr>
          <a:xfrm>
            <a:off x="714375" y="6357938"/>
            <a:ext cx="785813"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33795" name="TextBox 4"/>
          <p:cNvSpPr txBox="1"/>
          <p:nvPr/>
        </p:nvSpPr>
        <p:spPr>
          <a:xfrm>
            <a:off x="7715250" y="6357938"/>
            <a:ext cx="1071563"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14375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571625"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33798" name="Прямоугольник 7"/>
          <p:cNvSpPr/>
          <p:nvPr/>
        </p:nvSpPr>
        <p:spPr>
          <a:xfrm>
            <a:off x="2286000" y="428625"/>
            <a:ext cx="6215063" cy="461963"/>
          </a:xfrm>
          <a:prstGeom prst="rect">
            <a:avLst/>
          </a:prstGeom>
          <a:noFill/>
          <a:ln w="9525">
            <a:noFill/>
          </a:ln>
        </p:spPr>
        <p:txBody>
          <a:bodyPr>
            <a:spAutoFit/>
          </a:bodyPr>
          <a:p>
            <a:endParaRPr sz="2400" dirty="0">
              <a:latin typeface="Arial" panose="020B0604020202020204" pitchFamily="34" charset="0"/>
            </a:endParaRPr>
          </a:p>
        </p:txBody>
      </p:sp>
      <p:pic>
        <p:nvPicPr>
          <p:cNvPr id="33799" name="Picture 4"/>
          <p:cNvPicPr>
            <a:picLocks noChangeAspect="1"/>
          </p:cNvPicPr>
          <p:nvPr/>
        </p:nvPicPr>
        <p:blipFill>
          <a:blip r:embed="rId3"/>
          <a:stretch>
            <a:fillRect/>
          </a:stretch>
        </p:blipFill>
        <p:spPr>
          <a:xfrm>
            <a:off x="642938" y="642938"/>
            <a:ext cx="3000375" cy="5143500"/>
          </a:xfrm>
          <a:prstGeom prst="rect">
            <a:avLst/>
          </a:prstGeom>
          <a:noFill/>
          <a:ln w="9525">
            <a:noFill/>
          </a:ln>
        </p:spPr>
      </p:pic>
      <p:sp>
        <p:nvSpPr>
          <p:cNvPr id="33800" name="Прямоугольник 8"/>
          <p:cNvSpPr/>
          <p:nvPr/>
        </p:nvSpPr>
        <p:spPr>
          <a:xfrm>
            <a:off x="4572000" y="785813"/>
            <a:ext cx="3929063" cy="2061210"/>
          </a:xfrm>
          <a:prstGeom prst="rect">
            <a:avLst/>
          </a:prstGeom>
          <a:noFill/>
          <a:ln w="9525">
            <a:noFill/>
          </a:ln>
        </p:spPr>
        <p:txBody>
          <a:bodyPr>
            <a:spAutoFit/>
          </a:bodyPr>
          <a:p>
            <a:r>
              <a:rPr sz="3200" dirty="0">
                <a:latin typeface="Times New Roman" panose="02020603050405020304" pitchFamily="18" charset="0"/>
                <a:cs typeface="Times New Roman" panose="02020603050405020304" pitchFamily="18" charset="0"/>
              </a:rPr>
              <a:t>В славянских верованиях ПОЯС — это источник жизненной силы.</a:t>
            </a:r>
            <a:endParaRPr sz="3200" dirty="0">
              <a:latin typeface="Times New Roman" panose="02020603050405020304" pitchFamily="18" charset="0"/>
              <a:cs typeface="Times New Roman" panose="02020603050405020304" pitchFamily="18" charset="0"/>
            </a:endParaRPr>
          </a:p>
        </p:txBody>
      </p:sp>
      <p:sp>
        <p:nvSpPr>
          <p:cNvPr id="33801" name="Прямоугольник 10"/>
          <p:cNvSpPr/>
          <p:nvPr/>
        </p:nvSpPr>
        <p:spPr>
          <a:xfrm rot="-10800000" flipV="1">
            <a:off x="4571365" y="2828925"/>
            <a:ext cx="4001135" cy="3046095"/>
          </a:xfrm>
          <a:prstGeom prst="rect">
            <a:avLst/>
          </a:prstGeom>
          <a:noFill/>
          <a:ln w="9525">
            <a:noFill/>
          </a:ln>
        </p:spPr>
        <p:txBody>
          <a:bodyPr wrap="square">
            <a:spAutoFit/>
          </a:bodyPr>
          <a:p>
            <a:r>
              <a:rPr sz="3200" dirty="0">
                <a:latin typeface="Times New Roman" panose="02020603050405020304" pitchFamily="18" charset="0"/>
                <a:cs typeface="Times New Roman" panose="02020603050405020304" pitchFamily="18" charset="0"/>
              </a:rPr>
              <a:t>Считалось, что подпоясанного человека «бес боится», его не тронет ни домовой, ни леший.</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Убранство русской избы 100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34819" name="Текст 3"/>
          <p:cNvSpPr>
            <a:spLocks noGrp="1"/>
          </p:cNvSpPr>
          <p:nvPr>
            <p:ph type="body" sz="half" idx="2"/>
          </p:nvPr>
        </p:nvSpPr>
        <p:spPr>
          <a:xfrm>
            <a:off x="857250" y="5357813"/>
            <a:ext cx="7929563" cy="847725"/>
          </a:xfrm>
        </p:spPr>
        <p:txBody>
          <a:bodyPr vert="horz" wrap="square" lIns="91440" tIns="45720" rIns="91440" bIns="45720" anchor="t" anchorCtr="0"/>
          <a:p>
            <a:pPr algn="ctr">
              <a:buClrTx/>
              <a:buSzTx/>
            </a:pPr>
            <a:r>
              <a:rPr sz="3200" kern="1200" dirty="0">
                <a:latin typeface="Times New Roman" panose="02020603050405020304" pitchFamily="18" charset="0"/>
                <a:ea typeface="+mn-ea"/>
                <a:cs typeface="Times New Roman" panose="02020603050405020304" pitchFamily="18" charset="0"/>
              </a:rPr>
              <a:t>Что такое «половошники»?</a:t>
            </a:r>
            <a:endParaRPr sz="3200" kern="1200" dirty="0">
              <a:latin typeface="Times New Roman" panose="02020603050405020304" pitchFamily="18" charset="0"/>
              <a:ea typeface="Times New Roman" panose="02020603050405020304" pitchFamily="18" charset="0"/>
              <a:cs typeface="+mn-cs"/>
            </a:endParaRPr>
          </a:p>
        </p:txBody>
      </p:sp>
      <p:sp>
        <p:nvSpPr>
          <p:cNvPr id="34820" name="TextBox 5"/>
          <p:cNvSpPr txBox="1"/>
          <p:nvPr/>
        </p:nvSpPr>
        <p:spPr>
          <a:xfrm>
            <a:off x="7358063" y="6143625"/>
            <a:ext cx="709612" cy="369888"/>
          </a:xfrm>
          <a:prstGeom prst="rect">
            <a:avLst/>
          </a:prstGeom>
          <a:noFill/>
          <a:ln w="9525">
            <a:noFill/>
          </a:ln>
        </p:spPr>
        <p:txBody>
          <a:bodyPr wrap="none">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786563" y="6286500"/>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34822" name="Рисунок 69" descr="http://img-2007-08.photosight.ru/20/2257889.jpg"/>
          <p:cNvPicPr>
            <a:picLocks noGrp="1" noChangeAspect="1"/>
          </p:cNvPicPr>
          <p:nvPr>
            <p:ph type="pic" idx="1"/>
          </p:nvPr>
        </p:nvPicPr>
        <p:blipFill>
          <a:blip r:embed="rId2"/>
          <a:srcRect t="3516" b="3516"/>
          <a:stretch>
            <a:fillRect/>
          </a:stretch>
        </p:blip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Box 1"/>
          <p:cNvSpPr txBox="1"/>
          <p:nvPr/>
        </p:nvSpPr>
        <p:spPr>
          <a:xfrm>
            <a:off x="1428750" y="500063"/>
            <a:ext cx="6786563" cy="369887"/>
          </a:xfrm>
          <a:prstGeom prst="rect">
            <a:avLst/>
          </a:prstGeom>
          <a:noFill/>
          <a:ln w="9525">
            <a:noFill/>
          </a:ln>
        </p:spPr>
        <p:txBody>
          <a:bodyPr>
            <a:spAutoFit/>
          </a:bodyPr>
          <a:p>
            <a:endParaRPr dirty="0">
              <a:latin typeface="Arial" panose="020B0604020202020204" pitchFamily="34" charset="0"/>
            </a:endParaRPr>
          </a:p>
        </p:txBody>
      </p:sp>
      <p:sp>
        <p:nvSpPr>
          <p:cNvPr id="35843" name="TextBox 3"/>
          <p:cNvSpPr txBox="1"/>
          <p:nvPr/>
        </p:nvSpPr>
        <p:spPr>
          <a:xfrm>
            <a:off x="500063" y="6286500"/>
            <a:ext cx="857250"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35844" name="TextBox 4"/>
          <p:cNvSpPr txBox="1"/>
          <p:nvPr/>
        </p:nvSpPr>
        <p:spPr>
          <a:xfrm>
            <a:off x="7572375" y="6286500"/>
            <a:ext cx="1357313"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7" name="Стрелка вправо 6"/>
          <p:cNvSpPr/>
          <p:nvPr/>
        </p:nvSpPr>
        <p:spPr>
          <a:xfrm>
            <a:off x="6929438"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8" name="Стрелка вправо 7"/>
          <p:cNvSpPr/>
          <p:nvPr/>
        </p:nvSpPr>
        <p:spPr>
          <a:xfrm rot="10800000">
            <a:off x="1428750"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35847" name="Прямоугольник 8"/>
          <p:cNvSpPr/>
          <p:nvPr/>
        </p:nvSpPr>
        <p:spPr>
          <a:xfrm>
            <a:off x="2286000" y="357188"/>
            <a:ext cx="4572000" cy="1198880"/>
          </a:xfrm>
          <a:prstGeom prst="rect">
            <a:avLst/>
          </a:prstGeom>
          <a:noFill/>
          <a:ln w="9525">
            <a:noFill/>
          </a:ln>
        </p:spPr>
        <p:txBody>
          <a:bodyPr>
            <a:spAutoFit/>
          </a:bodyPr>
          <a:p>
            <a:r>
              <a:rPr sz="2400" dirty="0">
                <a:latin typeface="Times New Roman" panose="02020603050405020304" pitchFamily="18" charset="0"/>
                <a:cs typeface="Times New Roman" panose="02020603050405020304" pitchFamily="18" charset="0"/>
              </a:rPr>
              <a:t>Под потолком шли полавошники, на которых располагалась крестьянская утварь.</a:t>
            </a:r>
            <a:endParaRPr sz="2400" dirty="0">
              <a:latin typeface="Times New Roman" panose="02020603050405020304" pitchFamily="18" charset="0"/>
              <a:cs typeface="Times New Roman" panose="02020603050405020304" pitchFamily="18" charset="0"/>
            </a:endParaRPr>
          </a:p>
        </p:txBody>
      </p:sp>
      <p:pic>
        <p:nvPicPr>
          <p:cNvPr id="35848" name="Picture 4" descr="Картинка 24 из 48">
            <a:hlinkClick r:id="rId3"/>
          </p:cNvPr>
          <p:cNvPicPr>
            <a:picLocks noChangeAspect="1"/>
          </p:cNvPicPr>
          <p:nvPr/>
        </p:nvPicPr>
        <p:blipFill>
          <a:blip r:embed="rId4"/>
          <a:stretch>
            <a:fillRect/>
          </a:stretch>
        </p:blipFill>
        <p:spPr>
          <a:xfrm>
            <a:off x="1778000" y="2049463"/>
            <a:ext cx="5910263" cy="3132137"/>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Убранство русской избы 200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36867" name="Текст 3"/>
          <p:cNvSpPr>
            <a:spLocks noGrp="1"/>
          </p:cNvSpPr>
          <p:nvPr>
            <p:ph type="body" sz="half" idx="2"/>
          </p:nvPr>
        </p:nvSpPr>
        <p:spPr>
          <a:xfrm>
            <a:off x="428625" y="5286375"/>
            <a:ext cx="8358188" cy="1000125"/>
          </a:xfrm>
        </p:spPr>
        <p:txBody>
          <a:bodyPr vert="horz" wrap="square" lIns="91440" tIns="45720" rIns="91440" bIns="45720" anchor="t" anchorCtr="0"/>
          <a:p>
            <a:pPr algn="ctr">
              <a:buClrTx/>
              <a:buSzTx/>
            </a:pPr>
            <a:r>
              <a:rPr sz="2800" kern="1200" dirty="0">
                <a:latin typeface="Times New Roman" panose="02020603050405020304" pitchFamily="18" charset="0"/>
                <a:ea typeface="+mn-ea"/>
                <a:cs typeface="Times New Roman" panose="02020603050405020304" pitchFamily="18" charset="0"/>
              </a:rPr>
              <a:t>Где хранилась одежда, ткани и ценные предметы домашнего быта ?</a:t>
            </a:r>
            <a:endParaRPr sz="2800" kern="1200" dirty="0">
              <a:latin typeface="Times New Roman" panose="02020603050405020304" pitchFamily="18" charset="0"/>
              <a:ea typeface="+mn-ea"/>
              <a:cs typeface="Times New Roman" panose="02020603050405020304" pitchFamily="18" charset="0"/>
            </a:endParaRPr>
          </a:p>
          <a:p>
            <a:pPr algn="ctr">
              <a:buClrTx/>
              <a:buSzTx/>
            </a:pPr>
            <a:endParaRPr sz="2800" kern="1200" dirty="0">
              <a:solidFill>
                <a:srgbClr val="92D050"/>
              </a:solidFill>
              <a:latin typeface="Times New Roman" panose="02020603050405020304" pitchFamily="18" charset="0"/>
              <a:ea typeface="Times New Roman" panose="02020603050405020304" pitchFamily="18" charset="0"/>
              <a:cs typeface="+mn-cs"/>
            </a:endParaRPr>
          </a:p>
        </p:txBody>
      </p:sp>
      <p:sp>
        <p:nvSpPr>
          <p:cNvPr id="36868" name="TextBox 5"/>
          <p:cNvSpPr txBox="1"/>
          <p:nvPr/>
        </p:nvSpPr>
        <p:spPr>
          <a:xfrm>
            <a:off x="7500938" y="6286500"/>
            <a:ext cx="966787"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858000"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36870" name="Picture 2">
            <a:hlinkClick r:id="rId2" action="ppaction://hlinksldjump"/>
          </p:cNvPr>
          <p:cNvPicPr>
            <a:picLocks noChangeAspect="1"/>
          </p:cNvPicPr>
          <p:nvPr/>
        </p:nvPicPr>
        <p:blipFill>
          <a:blip r:embed="rId3"/>
          <a:stretch>
            <a:fillRect/>
          </a:stretch>
        </p:blipFill>
        <p:spPr>
          <a:xfrm>
            <a:off x="1357313" y="571500"/>
            <a:ext cx="6357937" cy="3929063"/>
          </a:xfrm>
          <a:prstGeom prst="rect">
            <a:avLst/>
          </a:prstGeom>
          <a:noFill/>
          <a:ln w="9525">
            <a:noFill/>
          </a:ln>
        </p:spPr>
      </p:pic>
      <p:sp>
        <p:nvSpPr>
          <p:cNvPr id="36871" name="Рисунок 7"/>
          <p:cNvSpPr>
            <a:spLocks noGrp="1" noTextEdit="1"/>
          </p:cNvSpPr>
          <p:nvPr>
            <p:ph type="pic" idx="1"/>
          </p:nvPr>
        </p:nvSpPr>
        <p:spPr>
          <a:xfrm>
            <a:off x="1785938" y="642938"/>
            <a:ext cx="5486400" cy="4114800"/>
          </a:xfrm>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Box 4"/>
          <p:cNvSpPr txBox="1"/>
          <p:nvPr/>
        </p:nvSpPr>
        <p:spPr>
          <a:xfrm>
            <a:off x="714375" y="6357938"/>
            <a:ext cx="8985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37891" name="TextBox 4"/>
          <p:cNvSpPr txBox="1"/>
          <p:nvPr/>
        </p:nvSpPr>
        <p:spPr>
          <a:xfrm>
            <a:off x="7786688" y="6357938"/>
            <a:ext cx="1071562"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215188"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643063"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37894" name="Прямоугольник 7"/>
          <p:cNvSpPr/>
          <p:nvPr/>
        </p:nvSpPr>
        <p:spPr>
          <a:xfrm>
            <a:off x="2286000" y="571500"/>
            <a:ext cx="4572000" cy="369888"/>
          </a:xfrm>
          <a:prstGeom prst="rect">
            <a:avLst/>
          </a:prstGeom>
          <a:noFill/>
          <a:ln w="9525">
            <a:noFill/>
          </a:ln>
        </p:spPr>
        <p:txBody>
          <a:bodyPr>
            <a:spAutoFit/>
          </a:bodyPr>
          <a:p>
            <a:endParaRPr dirty="0">
              <a:latin typeface="Arial" panose="020B0604020202020204" pitchFamily="34" charset="0"/>
            </a:endParaRPr>
          </a:p>
        </p:txBody>
      </p:sp>
      <p:sp>
        <p:nvSpPr>
          <p:cNvPr id="37895" name="Прямоугольник 7"/>
          <p:cNvSpPr/>
          <p:nvPr/>
        </p:nvSpPr>
        <p:spPr>
          <a:xfrm>
            <a:off x="2286000" y="357188"/>
            <a:ext cx="4572000" cy="2678112"/>
          </a:xfrm>
          <a:prstGeom prst="rect">
            <a:avLst/>
          </a:prstGeom>
          <a:noFill/>
          <a:ln w="9525">
            <a:noFill/>
          </a:ln>
        </p:spPr>
        <p:txBody>
          <a:bodyPr>
            <a:spAutoFit/>
          </a:bodyPr>
          <a:p>
            <a:r>
              <a:rPr sz="2400" dirty="0">
                <a:latin typeface="Times New Roman" panose="02020603050405020304" pitchFamily="18" charset="0"/>
                <a:cs typeface="Times New Roman" panose="02020603050405020304" pitchFamily="18" charset="0"/>
              </a:rPr>
              <a:t>«Сундук» – этим словом обозначался большой прямоугольный ящик из пиленых досок с крышкой на петлях, закрывающийся на замок. В нём русские люди хранили одежду и ценные вещи</a:t>
            </a:r>
            <a:r>
              <a:rPr dirty="0">
                <a:latin typeface="Times New Roman" panose="02020603050405020304" pitchFamily="18" charset="0"/>
                <a:cs typeface="Times New Roman" panose="02020603050405020304" pitchFamily="18" charset="0"/>
              </a:rPr>
              <a:t>.</a:t>
            </a:r>
            <a:endParaRPr dirty="0">
              <a:latin typeface="Arial" panose="020B0604020202020204" pitchFamily="34" charset="0"/>
            </a:endParaRPr>
          </a:p>
        </p:txBody>
      </p:sp>
      <p:pic>
        <p:nvPicPr>
          <p:cNvPr id="37896" name="Содержимое 5" descr="8a5hCHXP.jpg"/>
          <p:cNvPicPr>
            <a:picLocks noChangeAspect="1"/>
          </p:cNvPicPr>
          <p:nvPr/>
        </p:nvPicPr>
        <p:blipFill>
          <a:blip r:embed="rId3"/>
          <a:stretch>
            <a:fillRect/>
          </a:stretch>
        </p:blipFill>
        <p:spPr>
          <a:xfrm>
            <a:off x="1714500" y="3071813"/>
            <a:ext cx="5778500" cy="3214687"/>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Убранство русской избы 300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38915" name="Текст 3"/>
          <p:cNvSpPr>
            <a:spLocks noGrp="1"/>
          </p:cNvSpPr>
          <p:nvPr>
            <p:ph type="body" sz="half" idx="2"/>
          </p:nvPr>
        </p:nvSpPr>
        <p:spPr>
          <a:xfrm>
            <a:off x="785813" y="5286375"/>
            <a:ext cx="7572375" cy="1000125"/>
          </a:xfrm>
        </p:spPr>
        <p:txBody>
          <a:bodyPr vert="horz" wrap="square" lIns="91440" tIns="45720" rIns="91440" bIns="45720" anchor="t" anchorCtr="0"/>
          <a:p>
            <a:pPr algn="ctr">
              <a:buClrTx/>
              <a:buSzTx/>
            </a:pPr>
            <a:r>
              <a:rPr sz="3200" kern="1200" dirty="0">
                <a:latin typeface="+mn-lt"/>
                <a:ea typeface="+mn-ea"/>
                <a:cs typeface="+mn-cs"/>
              </a:rPr>
              <a:t>Для чего использовали ухват или рогач</a:t>
            </a:r>
            <a:r>
              <a:rPr lang="en-US" altLang="x-none" sz="3200" kern="1200" dirty="0">
                <a:latin typeface="+mn-lt"/>
                <a:ea typeface="+mn-ea"/>
                <a:cs typeface="+mn-cs"/>
              </a:rPr>
              <a:t>?</a:t>
            </a:r>
            <a:endParaRPr sz="3200" kern="1200" dirty="0">
              <a:latin typeface="+mn-lt"/>
              <a:ea typeface="+mn-ea"/>
              <a:cs typeface="+mn-cs"/>
            </a:endParaRPr>
          </a:p>
          <a:p>
            <a:pPr algn="ctr">
              <a:buClrTx/>
              <a:buSzTx/>
            </a:pPr>
            <a:endParaRPr sz="2800" kern="1200" dirty="0">
              <a:solidFill>
                <a:srgbClr val="92D050"/>
              </a:solidFill>
              <a:latin typeface="Times New Roman" panose="02020603050405020304" pitchFamily="18" charset="0"/>
              <a:ea typeface="Times New Roman" panose="02020603050405020304" pitchFamily="18" charset="0"/>
              <a:cs typeface="+mn-cs"/>
            </a:endParaRPr>
          </a:p>
        </p:txBody>
      </p:sp>
      <p:sp>
        <p:nvSpPr>
          <p:cNvPr id="38916" name="TextBox 17"/>
          <p:cNvSpPr txBox="1"/>
          <p:nvPr/>
        </p:nvSpPr>
        <p:spPr>
          <a:xfrm>
            <a:off x="7358063" y="6072188"/>
            <a:ext cx="1060450"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715125" y="621506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38918" name="Picture 5" descr="Картинка 14 из 75">
            <a:hlinkClick r:id="rId2"/>
          </p:cNvPr>
          <p:cNvPicPr>
            <a:picLocks noGrp="1" noChangeAspect="1"/>
          </p:cNvPicPr>
          <p:nvPr>
            <p:ph type="pic" idx="1"/>
          </p:nvPr>
        </p:nvPicPr>
        <p:blipFill>
          <a:blip r:embed="rId3"/>
          <a:srcRect t="21875" b="21875"/>
          <a:stretch>
            <a:fillRect/>
          </a:stretch>
        </p:blipFill>
        <p:spPr>
          <a:xfrm>
            <a:off x="1792288" y="612775"/>
            <a:ext cx="4994275" cy="37465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Box 4"/>
          <p:cNvSpPr txBox="1"/>
          <p:nvPr/>
        </p:nvSpPr>
        <p:spPr>
          <a:xfrm>
            <a:off x="714375" y="6357938"/>
            <a:ext cx="785813"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39939" name="TextBox 4"/>
          <p:cNvSpPr txBox="1"/>
          <p:nvPr/>
        </p:nvSpPr>
        <p:spPr>
          <a:xfrm>
            <a:off x="7715250" y="6357938"/>
            <a:ext cx="1214438"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39940" name="TextBox 7"/>
          <p:cNvSpPr txBox="1"/>
          <p:nvPr/>
        </p:nvSpPr>
        <p:spPr>
          <a:xfrm>
            <a:off x="7715250" y="6357938"/>
            <a:ext cx="933450" cy="369887"/>
          </a:xfrm>
          <a:prstGeom prst="rect">
            <a:avLst/>
          </a:prstGeom>
          <a:noFill/>
          <a:ln w="9525">
            <a:noFill/>
          </a:ln>
        </p:spPr>
        <p:txBody>
          <a:bodyPr>
            <a:spAutoFit/>
          </a:bodyPr>
          <a:p>
            <a:endParaRPr dirty="0">
              <a:latin typeface="Times New Roman" panose="02020603050405020304" pitchFamily="18" charset="0"/>
              <a:ea typeface="Times New Roman" panose="02020603050405020304" pitchFamily="18" charset="0"/>
            </a:endParaRPr>
          </a:p>
        </p:txBody>
      </p:sp>
      <p:sp>
        <p:nvSpPr>
          <p:cNvPr id="39941" name="TextBox 7"/>
          <p:cNvSpPr txBox="1"/>
          <p:nvPr/>
        </p:nvSpPr>
        <p:spPr>
          <a:xfrm>
            <a:off x="7786688" y="6357938"/>
            <a:ext cx="862012" cy="369887"/>
          </a:xfrm>
          <a:prstGeom prst="rect">
            <a:avLst/>
          </a:prstGeom>
          <a:noFill/>
          <a:ln w="9525">
            <a:noFill/>
          </a:ln>
        </p:spPr>
        <p:txBody>
          <a:bodyPr>
            <a:spAutoFit/>
          </a:bodyPr>
          <a:p>
            <a:endParaRPr dirty="0">
              <a:latin typeface="Times New Roman" panose="02020603050405020304" pitchFamily="18" charset="0"/>
              <a:ea typeface="Times New Roman" panose="02020603050405020304" pitchFamily="18" charset="0"/>
            </a:endParaRPr>
          </a:p>
        </p:txBody>
      </p:sp>
      <p:sp>
        <p:nvSpPr>
          <p:cNvPr id="11" name="Стрелка вправо 10"/>
          <p:cNvSpPr/>
          <p:nvPr/>
        </p:nvSpPr>
        <p:spPr>
          <a:xfrm>
            <a:off x="714375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Стрелка вправо 11"/>
          <p:cNvSpPr/>
          <p:nvPr/>
        </p:nvSpPr>
        <p:spPr>
          <a:xfrm rot="10800000">
            <a:off x="1571625"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39944" name="Содержимое 4" descr="97337916_4551.jpg"/>
          <p:cNvPicPr>
            <a:picLocks noChangeAspect="1"/>
          </p:cNvPicPr>
          <p:nvPr/>
        </p:nvPicPr>
        <p:blipFill>
          <a:blip r:embed="rId3"/>
          <a:stretch>
            <a:fillRect/>
          </a:stretch>
        </p:blipFill>
        <p:spPr>
          <a:xfrm>
            <a:off x="4857750" y="428625"/>
            <a:ext cx="4105275" cy="3052763"/>
          </a:xfrm>
          <a:prstGeom prst="rect">
            <a:avLst/>
          </a:prstGeom>
          <a:noFill/>
          <a:ln w="9525">
            <a:noFill/>
          </a:ln>
        </p:spPr>
      </p:pic>
      <p:pic>
        <p:nvPicPr>
          <p:cNvPr id="39945" name="Picture 2" descr="C:\Users\123\Desktop\презентация изба\i (5).jpg"/>
          <p:cNvPicPr>
            <a:picLocks noChangeAspect="1"/>
          </p:cNvPicPr>
          <p:nvPr/>
        </p:nvPicPr>
        <p:blipFill>
          <a:blip r:embed="rId4"/>
          <a:stretch>
            <a:fillRect/>
          </a:stretch>
        </p:blipFill>
        <p:spPr>
          <a:xfrm>
            <a:off x="285750" y="571500"/>
            <a:ext cx="4000500" cy="2352675"/>
          </a:xfrm>
          <a:prstGeom prst="rect">
            <a:avLst/>
          </a:prstGeom>
          <a:noFill/>
          <a:ln w="9525">
            <a:noFill/>
          </a:ln>
        </p:spPr>
      </p:pic>
      <p:sp>
        <p:nvSpPr>
          <p:cNvPr id="39946" name="Прямоугольник 12"/>
          <p:cNvSpPr/>
          <p:nvPr/>
        </p:nvSpPr>
        <p:spPr>
          <a:xfrm>
            <a:off x="2286000" y="3643313"/>
            <a:ext cx="4572000" cy="2553335"/>
          </a:xfrm>
          <a:prstGeom prst="rect">
            <a:avLst/>
          </a:prstGeom>
          <a:noFill/>
          <a:ln w="9525">
            <a:noFill/>
          </a:ln>
        </p:spPr>
        <p:txBody>
          <a:bodyPr>
            <a:spAutoFit/>
          </a:bodyPr>
          <a:p>
            <a:r>
              <a:rPr sz="3200" b="1" dirty="0">
                <a:latin typeface="Times New Roman" panose="02020603050405020304" pitchFamily="18" charset="0"/>
                <a:cs typeface="Times New Roman" panose="02020603050405020304" pitchFamily="18" charset="0"/>
              </a:rPr>
              <a:t>УХВАТ ИЛИ РОГАЧ </a:t>
            </a:r>
            <a:r>
              <a:rPr sz="3200" dirty="0">
                <a:latin typeface="Times New Roman" panose="02020603050405020304" pitchFamily="18" charset="0"/>
                <a:cs typeface="Times New Roman" panose="02020603050405020304" pitchFamily="18" charset="0"/>
              </a:rPr>
              <a:t>–использовали для того, чтобы достать из печи на стол   чугунок с горячей едой на стол</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Заголовок 6"/>
          <p:cNvSpPr>
            <a:spLocks noGrp="1"/>
          </p:cNvSpPr>
          <p:nvPr>
            <p:ph type="title"/>
          </p:nvPr>
        </p:nvSpPr>
        <p:spPr>
          <a:xfrm>
            <a:off x="1857375" y="4929188"/>
            <a:ext cx="5486400" cy="500062"/>
          </a:xfrm>
        </p:spPr>
        <p:txBody>
          <a:bodyPr vert="horz" wrap="square" lIns="91440" tIns="45720" rIns="91440" bIns="45720" anchor="b" anchorCtr="0"/>
          <a:p>
            <a:pPr algn="ctr" eaLnBrk="1" hangingPunct="1"/>
            <a:r>
              <a:rPr sz="2800" kern="1200" dirty="0">
                <a:solidFill>
                  <a:srgbClr val="92D050"/>
                </a:solidFill>
                <a:latin typeface="Times New Roman" panose="02020603050405020304" pitchFamily="18" charset="0"/>
                <a:ea typeface="+mj-ea"/>
                <a:cs typeface="Times New Roman" panose="02020603050405020304" pitchFamily="18" charset="0"/>
              </a:rPr>
              <a:t>Гостеприимство 100</a:t>
            </a:r>
            <a:endParaRPr sz="2800" kern="1200" dirty="0">
              <a:solidFill>
                <a:srgbClr val="92D050"/>
              </a:solidFill>
              <a:latin typeface="+mj-lt"/>
              <a:ea typeface="+mj-ea"/>
              <a:cs typeface="+mj-cs"/>
            </a:endParaRPr>
          </a:p>
        </p:txBody>
      </p:sp>
      <p:sp>
        <p:nvSpPr>
          <p:cNvPr id="4099" name="Текст 8"/>
          <p:cNvSpPr>
            <a:spLocks noGrp="1"/>
          </p:cNvSpPr>
          <p:nvPr>
            <p:ph type="body" sz="half" idx="2"/>
          </p:nvPr>
        </p:nvSpPr>
        <p:spPr>
          <a:xfrm>
            <a:off x="928688" y="5429250"/>
            <a:ext cx="7715250" cy="928688"/>
          </a:xfrm>
        </p:spPr>
        <p:txBody>
          <a:bodyPr vert="horz" wrap="square" lIns="91440" tIns="45720" rIns="91440" bIns="45720" anchor="t" anchorCtr="0"/>
          <a:p>
            <a:pPr algn="ctr" eaLnBrk="1" hangingPunct="1">
              <a:buClrTx/>
              <a:buSzTx/>
            </a:pPr>
            <a:r>
              <a:rPr sz="3600" kern="1200" dirty="0">
                <a:latin typeface="Times New Roman" panose="02020603050405020304" pitchFamily="18" charset="0"/>
                <a:ea typeface="+mn-ea"/>
                <a:cs typeface="Times New Roman" panose="02020603050405020304" pitchFamily="18" charset="0"/>
              </a:rPr>
              <a:t>Русский обычай встречать гостей</a:t>
            </a:r>
            <a:endParaRPr sz="3600" kern="1200" dirty="0">
              <a:latin typeface="Times New Roman" panose="02020603050405020304" pitchFamily="18" charset="0"/>
              <a:ea typeface="Times New Roman" panose="02020603050405020304" pitchFamily="18" charset="0"/>
              <a:cs typeface="+mn-cs"/>
            </a:endParaRPr>
          </a:p>
        </p:txBody>
      </p:sp>
      <p:sp>
        <p:nvSpPr>
          <p:cNvPr id="4100" name="TextBox 4"/>
          <p:cNvSpPr txBox="1"/>
          <p:nvPr/>
        </p:nvSpPr>
        <p:spPr>
          <a:xfrm>
            <a:off x="7500938" y="6357938"/>
            <a:ext cx="1060450"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858000" y="6429375"/>
            <a:ext cx="428625" cy="285750"/>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4102" name="Picture 4">
            <a:hlinkClick r:id="rId2"/>
          </p:cNvPr>
          <p:cNvPicPr>
            <a:picLocks noChangeAspect="1"/>
          </p:cNvPicPr>
          <p:nvPr/>
        </p:nvPicPr>
        <p:blipFill>
          <a:blip r:embed="rId3"/>
          <a:stretch>
            <a:fillRect/>
          </a:stretch>
        </p:blipFill>
        <p:spPr>
          <a:xfrm>
            <a:off x="1143000" y="214313"/>
            <a:ext cx="6643688" cy="4716462"/>
          </a:xfrm>
          <a:prstGeom prst="rect">
            <a:avLst/>
          </a:prstGeom>
          <a:noFill/>
          <a:ln w="9525">
            <a:noFill/>
          </a:ln>
        </p:spPr>
      </p:pic>
      <p:sp>
        <p:nvSpPr>
          <p:cNvPr id="4103" name="Рисунок 8"/>
          <p:cNvSpPr>
            <a:spLocks noGrp="1" noTextEdit="1"/>
          </p:cNvSpPr>
          <p:nvPr>
            <p:ph type="pic" idx="1"/>
          </p:nvPr>
        </p:nvSpPr>
        <p:spPr>
          <a:xfrm>
            <a:off x="2071688" y="714375"/>
            <a:ext cx="5486400" cy="4114800"/>
          </a:xfrm>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Убранство русской избы 400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40963" name="Текст 3"/>
          <p:cNvSpPr>
            <a:spLocks noGrp="1"/>
          </p:cNvSpPr>
          <p:nvPr>
            <p:ph type="body" sz="half" idx="2"/>
          </p:nvPr>
        </p:nvSpPr>
        <p:spPr/>
        <p:txBody>
          <a:bodyPr vert="horz" wrap="square" lIns="91440" tIns="45720" rIns="91440" bIns="45720" anchor="t" anchorCtr="0"/>
          <a:p>
            <a:pPr algn="ctr">
              <a:buClrTx/>
              <a:buSzTx/>
            </a:pPr>
            <a:r>
              <a:rPr sz="2800" kern="1200" dirty="0">
                <a:latin typeface="Times New Roman" panose="02020603050405020304" pitchFamily="18" charset="0"/>
                <a:ea typeface="+mn-ea"/>
                <a:cs typeface="Times New Roman" panose="02020603050405020304" pitchFamily="18" charset="0"/>
              </a:rPr>
              <a:t>Как называли умывальник в старину?</a:t>
            </a:r>
            <a:endParaRPr sz="2800" kern="1200" dirty="0">
              <a:latin typeface="Times New Roman" panose="02020603050405020304" pitchFamily="18" charset="0"/>
              <a:ea typeface="Times New Roman" panose="02020603050405020304" pitchFamily="18" charset="0"/>
              <a:cs typeface="+mn-cs"/>
            </a:endParaRPr>
          </a:p>
        </p:txBody>
      </p:sp>
      <p:sp>
        <p:nvSpPr>
          <p:cNvPr id="40964" name="TextBox 8"/>
          <p:cNvSpPr txBox="1"/>
          <p:nvPr/>
        </p:nvSpPr>
        <p:spPr>
          <a:xfrm>
            <a:off x="7572375" y="6215063"/>
            <a:ext cx="709613" cy="369887"/>
          </a:xfrm>
          <a:prstGeom prst="rect">
            <a:avLst/>
          </a:prstGeom>
          <a:noFill/>
          <a:ln w="9525">
            <a:noFill/>
          </a:ln>
        </p:spPr>
        <p:txBody>
          <a:bodyPr wrap="none">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000875" y="6357938"/>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40966" name="Picture 2" descr="C:\Users\Администратор\Desktop\рукомойник.jpeg"/>
          <p:cNvPicPr>
            <a:picLocks noGrp="1" noChangeAspect="1"/>
          </p:cNvPicPr>
          <p:nvPr>
            <p:ph type="pic" idx="1"/>
          </p:nvPr>
        </p:nvPicPr>
        <p:blipFill>
          <a:blip r:embed="rId2"/>
          <a:srcRect/>
          <a:stretch>
            <a:fillRect/>
          </a:stretch>
        </p:blip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extBox 4"/>
          <p:cNvSpPr txBox="1"/>
          <p:nvPr/>
        </p:nvSpPr>
        <p:spPr>
          <a:xfrm>
            <a:off x="571500" y="6357938"/>
            <a:ext cx="857250"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41987" name="TextBox 7"/>
          <p:cNvSpPr txBox="1"/>
          <p:nvPr/>
        </p:nvSpPr>
        <p:spPr>
          <a:xfrm>
            <a:off x="7215188" y="6357938"/>
            <a:ext cx="1433512" cy="369887"/>
          </a:xfrm>
          <a:prstGeom prst="rect">
            <a:avLst/>
          </a:prstGeom>
          <a:noFill/>
          <a:ln w="9525">
            <a:noFill/>
          </a:ln>
        </p:spPr>
        <p:txBody>
          <a:bodyPr>
            <a:spAutoFit/>
          </a:bodyPr>
          <a:p>
            <a:endParaRPr dirty="0">
              <a:latin typeface="Times New Roman" panose="02020603050405020304" pitchFamily="18" charset="0"/>
              <a:ea typeface="Times New Roman" panose="02020603050405020304" pitchFamily="18" charset="0"/>
            </a:endParaRPr>
          </a:p>
        </p:txBody>
      </p:sp>
      <p:sp>
        <p:nvSpPr>
          <p:cNvPr id="41988" name="TextBox 4"/>
          <p:cNvSpPr txBox="1"/>
          <p:nvPr/>
        </p:nvSpPr>
        <p:spPr>
          <a:xfrm>
            <a:off x="7715250" y="6357938"/>
            <a:ext cx="1071563"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14375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500188"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41991" name="Picture 2" descr="C:\Users\Администратор\Desktop\полати.jpg"/>
          <p:cNvPicPr>
            <a:picLocks noChangeAspect="1"/>
          </p:cNvPicPr>
          <p:nvPr/>
        </p:nvPicPr>
        <p:blipFill>
          <a:blip r:embed="rId3"/>
          <a:stretch>
            <a:fillRect/>
          </a:stretch>
        </p:blipFill>
        <p:spPr>
          <a:xfrm>
            <a:off x="1857375" y="642938"/>
            <a:ext cx="4875213" cy="3243262"/>
          </a:xfrm>
          <a:prstGeom prst="rect">
            <a:avLst/>
          </a:prstGeom>
          <a:noFill/>
          <a:ln w="9525">
            <a:noFill/>
          </a:ln>
        </p:spPr>
      </p:pic>
      <p:sp>
        <p:nvSpPr>
          <p:cNvPr id="41992" name="Прямоугольник 7"/>
          <p:cNvSpPr/>
          <p:nvPr/>
        </p:nvSpPr>
        <p:spPr>
          <a:xfrm>
            <a:off x="2619375" y="4214813"/>
            <a:ext cx="3905250" cy="1816100"/>
          </a:xfrm>
          <a:prstGeom prst="rect">
            <a:avLst/>
          </a:prstGeom>
          <a:noFill/>
          <a:ln w="9525">
            <a:noFill/>
          </a:ln>
        </p:spPr>
        <p:txBody>
          <a:bodyPr>
            <a:spAutoFit/>
          </a:bodyPr>
          <a:p>
            <a:pPr algn="ctr"/>
            <a:r>
              <a:rPr sz="2800" dirty="0">
                <a:solidFill>
                  <a:srgbClr val="92D050"/>
                </a:solidFill>
                <a:latin typeface="Times New Roman" panose="02020603050405020304" pitchFamily="18" charset="0"/>
                <a:cs typeface="Times New Roman" panose="02020603050405020304" pitchFamily="18" charset="0"/>
              </a:rPr>
              <a:t>На Руси приспособление для умывания называли рукомойником</a:t>
            </a:r>
            <a:endParaRPr sz="2800" dirty="0">
              <a:solidFill>
                <a:srgbClr val="92D05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Убранство русской избы 500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43011" name="Текст 3"/>
          <p:cNvSpPr>
            <a:spLocks noGrp="1"/>
          </p:cNvSpPr>
          <p:nvPr>
            <p:ph type="body" sz="half" idx="2"/>
          </p:nvPr>
        </p:nvSpPr>
        <p:spPr>
          <a:xfrm>
            <a:off x="1214438" y="5286375"/>
            <a:ext cx="7143750" cy="1000125"/>
          </a:xfrm>
        </p:spPr>
        <p:txBody>
          <a:bodyPr vert="horz" wrap="square" lIns="91440" tIns="45720" rIns="91440" bIns="45720" anchor="t" anchorCtr="0"/>
          <a:p>
            <a:pPr algn="ctr">
              <a:buClrTx/>
              <a:buSzTx/>
            </a:pPr>
            <a:r>
              <a:rPr sz="2800" kern="1200" dirty="0">
                <a:latin typeface="Times New Roman" panose="02020603050405020304" pitchFamily="18" charset="0"/>
                <a:ea typeface="+mn-ea"/>
                <a:cs typeface="Times New Roman" panose="02020603050405020304" pitchFamily="18" charset="0"/>
              </a:rPr>
              <a:t>Как и чем освещалась русская изб</a:t>
            </a:r>
            <a:r>
              <a:rPr sz="3200" kern="1200" dirty="0">
                <a:latin typeface="Times New Roman" panose="02020603050405020304" pitchFamily="18" charset="0"/>
                <a:ea typeface="+mn-ea"/>
                <a:cs typeface="Times New Roman" panose="02020603050405020304" pitchFamily="18" charset="0"/>
              </a:rPr>
              <a:t>а?</a:t>
            </a:r>
            <a:endParaRPr sz="3200" kern="1200" dirty="0">
              <a:latin typeface="Times New Roman" panose="02020603050405020304" pitchFamily="18" charset="0"/>
              <a:ea typeface="Times New Roman" panose="02020603050405020304" pitchFamily="18" charset="0"/>
              <a:cs typeface="+mn-cs"/>
            </a:endParaRPr>
          </a:p>
        </p:txBody>
      </p:sp>
      <p:sp>
        <p:nvSpPr>
          <p:cNvPr id="43012" name="TextBox 5"/>
          <p:cNvSpPr txBox="1"/>
          <p:nvPr/>
        </p:nvSpPr>
        <p:spPr>
          <a:xfrm>
            <a:off x="7500938" y="6215063"/>
            <a:ext cx="857250"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858000" y="6357938"/>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43014" name="Picture 4" descr="Картинка 113 из 14049">
            <a:hlinkClick r:id="rId2"/>
          </p:cNvPr>
          <p:cNvPicPr>
            <a:picLocks noGrp="1" noChangeAspect="1"/>
          </p:cNvPicPr>
          <p:nvPr>
            <p:ph type="pic" idx="1"/>
          </p:nvPr>
        </p:nvPicPr>
        <p:blipFill>
          <a:blip r:embed="rId3"/>
          <a:srcRect l="3111" r="3111"/>
          <a:stretch>
            <a:fillRect/>
          </a:stretch>
        </p:blip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extBox 4"/>
          <p:cNvSpPr txBox="1"/>
          <p:nvPr/>
        </p:nvSpPr>
        <p:spPr>
          <a:xfrm>
            <a:off x="714375" y="6286500"/>
            <a:ext cx="898525"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44035" name="TextBox 4"/>
          <p:cNvSpPr txBox="1"/>
          <p:nvPr/>
        </p:nvSpPr>
        <p:spPr>
          <a:xfrm>
            <a:off x="7643813" y="6286500"/>
            <a:ext cx="1143000"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000875"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571625"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44038" name="Picture 4" descr="17748"/>
          <p:cNvPicPr>
            <a:picLocks noChangeAspect="1"/>
          </p:cNvPicPr>
          <p:nvPr/>
        </p:nvPicPr>
        <p:blipFill>
          <a:blip r:embed="rId3"/>
          <a:stretch>
            <a:fillRect/>
          </a:stretch>
        </p:blipFill>
        <p:spPr>
          <a:xfrm>
            <a:off x="285750" y="357188"/>
            <a:ext cx="4572000" cy="3694112"/>
          </a:xfrm>
          <a:prstGeom prst="rect">
            <a:avLst/>
          </a:prstGeom>
          <a:noFill/>
          <a:ln w="9525">
            <a:noFill/>
          </a:ln>
        </p:spPr>
      </p:pic>
      <p:pic>
        <p:nvPicPr>
          <p:cNvPr id="44039" name="Picture 5" descr="1313823929_kerosinovaya-lampa"/>
          <p:cNvPicPr>
            <a:picLocks noChangeAspect="1"/>
          </p:cNvPicPr>
          <p:nvPr/>
        </p:nvPicPr>
        <p:blipFill>
          <a:blip r:embed="rId4"/>
          <a:stretch>
            <a:fillRect/>
          </a:stretch>
        </p:blipFill>
        <p:spPr>
          <a:xfrm>
            <a:off x="6643688" y="500063"/>
            <a:ext cx="2071687" cy="3816350"/>
          </a:xfrm>
          <a:prstGeom prst="rect">
            <a:avLst/>
          </a:prstGeom>
          <a:noFill/>
          <a:ln w="9525">
            <a:noFill/>
          </a:ln>
        </p:spPr>
      </p:pic>
      <p:sp>
        <p:nvSpPr>
          <p:cNvPr id="44040" name="Прямоугольник 7"/>
          <p:cNvSpPr/>
          <p:nvPr/>
        </p:nvSpPr>
        <p:spPr>
          <a:xfrm>
            <a:off x="571500" y="4357688"/>
            <a:ext cx="7929563" cy="1938337"/>
          </a:xfrm>
          <a:prstGeom prst="rect">
            <a:avLst/>
          </a:prstGeom>
          <a:noFill/>
          <a:ln w="9525">
            <a:noFill/>
          </a:ln>
        </p:spPr>
        <p:txBody>
          <a:bodyPr>
            <a:spAutoFit/>
          </a:bodyPr>
          <a:p>
            <a:r>
              <a:rPr sz="2400" dirty="0">
                <a:latin typeface="Times New Roman" panose="02020603050405020304" pitchFamily="18" charset="0"/>
                <a:cs typeface="Times New Roman" panose="02020603050405020304" pitchFamily="18" charset="0"/>
              </a:rPr>
              <a:t>Самым древним устройством для освещения избы считается «камелёк» - небольшое углубление, ниша в самом углу печи . В камелёк клали горящую лучину, Лучиной называли тонкую щепку По большим праздникам для полноты света в избе зажигали дорогие и редкие свечи. </a:t>
            </a:r>
            <a:endParaRPr sz="2400" dirty="0">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Заголовок 1"/>
          <p:cNvSpPr>
            <a:spLocks noGrp="1"/>
          </p:cNvSpPr>
          <p:nvPr>
            <p:ph type="title"/>
          </p:nvPr>
        </p:nvSpPr>
        <p:spPr>
          <a:xfrm>
            <a:off x="1785938" y="4786313"/>
            <a:ext cx="5486400" cy="566737"/>
          </a:xfrm>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Убранство русской избы 100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45059" name="Текст 3"/>
          <p:cNvSpPr>
            <a:spLocks noGrp="1"/>
          </p:cNvSpPr>
          <p:nvPr>
            <p:ph type="body" sz="half" idx="2"/>
          </p:nvPr>
        </p:nvSpPr>
        <p:spPr>
          <a:xfrm>
            <a:off x="857250" y="5367338"/>
            <a:ext cx="7429500" cy="847725"/>
          </a:xfrm>
        </p:spPr>
        <p:txBody>
          <a:bodyPr vert="horz" wrap="square" lIns="91440" tIns="45720" rIns="91440" bIns="45720" anchor="t" anchorCtr="0"/>
          <a:p>
            <a:pPr algn="ctr">
              <a:buClrTx/>
              <a:buSzTx/>
            </a:pPr>
            <a:r>
              <a:rPr sz="3200" kern="1200" dirty="0">
                <a:latin typeface="Times New Roman" panose="02020603050405020304" pitchFamily="18" charset="0"/>
                <a:ea typeface="+mn-ea"/>
                <a:cs typeface="Times New Roman" panose="02020603050405020304" pitchFamily="18" charset="0"/>
              </a:rPr>
              <a:t>Роль русской печи в доме</a:t>
            </a:r>
            <a:endParaRPr sz="3200" kern="1200" dirty="0">
              <a:latin typeface="Times New Roman" panose="02020603050405020304" pitchFamily="18" charset="0"/>
              <a:ea typeface="Times New Roman" panose="02020603050405020304" pitchFamily="18" charset="0"/>
              <a:cs typeface="+mn-cs"/>
            </a:endParaRPr>
          </a:p>
        </p:txBody>
      </p:sp>
      <p:sp>
        <p:nvSpPr>
          <p:cNvPr id="45060" name="TextBox 8">
            <a:hlinkClick r:id="rId1" action="ppaction://hlinksldjump"/>
          </p:cNvPr>
          <p:cNvSpPr txBox="1"/>
          <p:nvPr/>
        </p:nvSpPr>
        <p:spPr>
          <a:xfrm>
            <a:off x="7500938" y="6286500"/>
            <a:ext cx="1000125"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858000"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45062" name="Содержимое 4" descr="97337916_4551.jpg"/>
          <p:cNvPicPr>
            <a:picLocks noGrp="1" noChangeAspect="1"/>
          </p:cNvPicPr>
          <p:nvPr>
            <p:ph type="pic" idx="1"/>
          </p:nvPr>
        </p:nvPicPr>
        <p:blipFill>
          <a:blip r:embed="rId2"/>
          <a:srcRect l="5811" r="5811"/>
          <a:stretch>
            <a:fillRect/>
          </a:stretch>
        </p:blip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extBox 4"/>
          <p:cNvSpPr txBox="1"/>
          <p:nvPr/>
        </p:nvSpPr>
        <p:spPr>
          <a:xfrm>
            <a:off x="714375" y="6286500"/>
            <a:ext cx="898525"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46083" name="TextBox 4"/>
          <p:cNvSpPr txBox="1"/>
          <p:nvPr/>
        </p:nvSpPr>
        <p:spPr>
          <a:xfrm>
            <a:off x="7786688" y="6286500"/>
            <a:ext cx="1071562"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215188"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643063"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46086" name="Picture 7" descr="ruspech-6"/>
          <p:cNvPicPr>
            <a:picLocks noChangeAspect="1"/>
          </p:cNvPicPr>
          <p:nvPr/>
        </p:nvPicPr>
        <p:blipFill>
          <a:blip r:embed="rId3"/>
          <a:stretch>
            <a:fillRect/>
          </a:stretch>
        </p:blipFill>
        <p:spPr>
          <a:xfrm>
            <a:off x="714375" y="214313"/>
            <a:ext cx="2905125" cy="4976812"/>
          </a:xfrm>
          <a:prstGeom prst="rect">
            <a:avLst/>
          </a:prstGeom>
          <a:noFill/>
          <a:ln w="9525">
            <a:noFill/>
          </a:ln>
        </p:spPr>
      </p:pic>
      <p:sp>
        <p:nvSpPr>
          <p:cNvPr id="46087" name="Прямоугольник 7"/>
          <p:cNvSpPr/>
          <p:nvPr/>
        </p:nvSpPr>
        <p:spPr>
          <a:xfrm>
            <a:off x="4143375" y="285750"/>
            <a:ext cx="4214813" cy="5692775"/>
          </a:xfrm>
          <a:prstGeom prst="rect">
            <a:avLst/>
          </a:prstGeom>
          <a:noFill/>
          <a:ln w="9525">
            <a:noFill/>
          </a:ln>
        </p:spPr>
        <p:txBody>
          <a:bodyPr>
            <a:spAutoFit/>
          </a:bodyPr>
          <a:p>
            <a:r>
              <a:rPr lang="ru-RU" altLang="ru-RU" sz="2800" dirty="0">
                <a:latin typeface="Times New Roman" panose="02020603050405020304" pitchFamily="18" charset="0"/>
                <a:cs typeface="Times New Roman" panose="02020603050405020304" pitchFamily="18" charset="0"/>
              </a:rPr>
              <a:t>-отопление</a:t>
            </a:r>
            <a:endParaRPr lang="ru-RU" altLang="ru-RU" sz="2800" dirty="0">
              <a:latin typeface="Times New Roman" panose="02020603050405020304" pitchFamily="18" charset="0"/>
              <a:cs typeface="Times New Roman" panose="02020603050405020304" pitchFamily="18" charset="0"/>
            </a:endParaRPr>
          </a:p>
          <a:p>
            <a:r>
              <a:rPr lang="ru-RU" altLang="ru-RU" sz="2800" dirty="0">
                <a:latin typeface="Times New Roman" panose="02020603050405020304" pitchFamily="18" charset="0"/>
                <a:cs typeface="Times New Roman" panose="02020603050405020304" pitchFamily="18" charset="0"/>
              </a:rPr>
              <a:t>-приготовление пищи </a:t>
            </a:r>
            <a:endParaRPr lang="ru-RU" altLang="ru-RU" sz="2800" dirty="0">
              <a:latin typeface="Times New Roman" panose="02020603050405020304" pitchFamily="18" charset="0"/>
              <a:cs typeface="Times New Roman" panose="02020603050405020304" pitchFamily="18" charset="0"/>
            </a:endParaRPr>
          </a:p>
          <a:p>
            <a:r>
              <a:rPr lang="ru-RU" altLang="ru-RU" sz="2800" dirty="0">
                <a:latin typeface="Times New Roman" panose="02020603050405020304" pitchFamily="18" charset="0"/>
                <a:cs typeface="Times New Roman" panose="02020603050405020304" pitchFamily="18" charset="0"/>
              </a:rPr>
              <a:t>-«спальня»</a:t>
            </a:r>
            <a:endParaRPr lang="ru-RU" altLang="ru-RU" sz="2800" dirty="0">
              <a:latin typeface="Times New Roman" panose="02020603050405020304" pitchFamily="18" charset="0"/>
              <a:cs typeface="Times New Roman" panose="02020603050405020304" pitchFamily="18" charset="0"/>
            </a:endParaRPr>
          </a:p>
          <a:p>
            <a:r>
              <a:rPr lang="ru-RU" altLang="ru-RU" sz="2800" dirty="0">
                <a:latin typeface="Times New Roman" panose="02020603050405020304" pitchFamily="18" charset="0"/>
                <a:cs typeface="Times New Roman" panose="02020603050405020304" pitchFamily="18" charset="0"/>
              </a:rPr>
              <a:t>-хранение  вещей</a:t>
            </a:r>
            <a:endParaRPr lang="ru-RU" altLang="ru-RU" sz="2800" dirty="0">
              <a:latin typeface="Times New Roman" panose="02020603050405020304" pitchFamily="18" charset="0"/>
              <a:cs typeface="Times New Roman" panose="02020603050405020304" pitchFamily="18" charset="0"/>
            </a:endParaRPr>
          </a:p>
          <a:p>
            <a:r>
              <a:rPr lang="ru-RU" altLang="ru-RU" sz="2800" dirty="0">
                <a:latin typeface="Times New Roman" panose="02020603050405020304" pitchFamily="18" charset="0"/>
                <a:cs typeface="Times New Roman" panose="02020603050405020304" pitchFamily="18" charset="0"/>
              </a:rPr>
              <a:t>-сушка лука</a:t>
            </a:r>
            <a:endParaRPr lang="ru-RU" altLang="ru-RU" sz="2800" dirty="0">
              <a:latin typeface="Times New Roman" panose="02020603050405020304" pitchFamily="18" charset="0"/>
              <a:cs typeface="Times New Roman" panose="02020603050405020304" pitchFamily="18" charset="0"/>
            </a:endParaRPr>
          </a:p>
          <a:p>
            <a:r>
              <a:rPr lang="ru-RU" altLang="ru-RU" sz="2800" dirty="0">
                <a:latin typeface="Times New Roman" panose="02020603050405020304" pitchFamily="18" charset="0"/>
                <a:cs typeface="Times New Roman" panose="02020603050405020304" pitchFamily="18" charset="0"/>
              </a:rPr>
              <a:t>-держали под опечком кур зимой</a:t>
            </a:r>
            <a:endParaRPr lang="ru-RU" altLang="ru-RU" sz="2800" dirty="0">
              <a:latin typeface="Times New Roman" panose="02020603050405020304" pitchFamily="18" charset="0"/>
              <a:cs typeface="Times New Roman" panose="02020603050405020304" pitchFamily="18" charset="0"/>
            </a:endParaRPr>
          </a:p>
          <a:p>
            <a:r>
              <a:rPr lang="ru-RU" altLang="ru-RU" sz="2800" dirty="0">
                <a:latin typeface="Times New Roman" panose="02020603050405020304" pitchFamily="18" charset="0"/>
                <a:cs typeface="Times New Roman" panose="02020603050405020304" pitchFamily="18" charset="0"/>
              </a:rPr>
              <a:t>-«парилка-лечебница»   (больного ребенка, на некоторое время, засовывали   в протопленную печь на лопате)</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Убранство русской избы 200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47107" name="Текст 3"/>
          <p:cNvSpPr>
            <a:spLocks noGrp="1"/>
          </p:cNvSpPr>
          <p:nvPr>
            <p:ph type="body" sz="half" idx="2"/>
          </p:nvPr>
        </p:nvSpPr>
        <p:spPr>
          <a:xfrm>
            <a:off x="642938" y="5367338"/>
            <a:ext cx="7929562" cy="990600"/>
          </a:xfrm>
        </p:spPr>
        <p:txBody>
          <a:bodyPr vert="horz" wrap="square" lIns="91440" tIns="45720" rIns="91440" bIns="45720" anchor="t" anchorCtr="0"/>
          <a:p>
            <a:pPr algn="ctr">
              <a:buClrTx/>
              <a:buSzTx/>
            </a:pPr>
            <a:r>
              <a:rPr sz="2800" kern="1200" dirty="0">
                <a:latin typeface="Times New Roman" panose="02020603050405020304" pitchFamily="18" charset="0"/>
                <a:ea typeface="+mn-ea"/>
                <a:cs typeface="Times New Roman" panose="02020603050405020304" pitchFamily="18" charset="0"/>
              </a:rPr>
              <a:t>Что такое «Красный угол» в избе</a:t>
            </a:r>
            <a:r>
              <a:rPr sz="3200" kern="1200" dirty="0">
                <a:latin typeface="Times New Roman" panose="02020603050405020304" pitchFamily="18" charset="0"/>
                <a:ea typeface="+mn-ea"/>
                <a:cs typeface="Times New Roman" panose="02020603050405020304" pitchFamily="18" charset="0"/>
              </a:rPr>
              <a:t>?</a:t>
            </a:r>
            <a:endParaRPr sz="3200" kern="1200" dirty="0">
              <a:latin typeface="Times New Roman" panose="02020603050405020304" pitchFamily="18" charset="0"/>
              <a:ea typeface="Times New Roman" panose="02020603050405020304" pitchFamily="18" charset="0"/>
              <a:cs typeface="+mn-cs"/>
            </a:endParaRPr>
          </a:p>
        </p:txBody>
      </p:sp>
      <p:sp>
        <p:nvSpPr>
          <p:cNvPr id="47108" name="TextBox 4"/>
          <p:cNvSpPr txBox="1"/>
          <p:nvPr/>
        </p:nvSpPr>
        <p:spPr>
          <a:xfrm>
            <a:off x="7572375" y="6215063"/>
            <a:ext cx="1143000"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858000" y="6357938"/>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47110" name="Picture 5" descr="Картинка 15 из 15254">
            <a:hlinkClick r:id="rId2"/>
          </p:cNvPr>
          <p:cNvPicPr>
            <a:picLocks noGrp="1" noChangeAspect="1"/>
          </p:cNvPicPr>
          <p:nvPr>
            <p:ph type="pic" idx="1"/>
          </p:nvPr>
        </p:nvPicPr>
        <p:blipFill>
          <a:blip r:embed="rId3"/>
          <a:srcRect l="5811" r="5811"/>
          <a:stretch>
            <a:fillRect/>
          </a:stretch>
        </p:blip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extBox 4"/>
          <p:cNvSpPr txBox="1"/>
          <p:nvPr/>
        </p:nvSpPr>
        <p:spPr>
          <a:xfrm>
            <a:off x="714375" y="6286500"/>
            <a:ext cx="898525"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48131" name="TextBox 4"/>
          <p:cNvSpPr txBox="1"/>
          <p:nvPr/>
        </p:nvSpPr>
        <p:spPr>
          <a:xfrm>
            <a:off x="7715250" y="6286500"/>
            <a:ext cx="1071563"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072313"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643063"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48134" name="Содержимое 6" descr="krasnyjugol01.jpg"/>
          <p:cNvPicPr>
            <a:picLocks noChangeAspect="1"/>
          </p:cNvPicPr>
          <p:nvPr/>
        </p:nvPicPr>
        <p:blipFill>
          <a:blip r:embed="rId3"/>
          <a:stretch>
            <a:fillRect/>
          </a:stretch>
        </p:blipFill>
        <p:spPr>
          <a:xfrm>
            <a:off x="357188" y="428625"/>
            <a:ext cx="4071937" cy="2857500"/>
          </a:xfrm>
          <a:prstGeom prst="rect">
            <a:avLst/>
          </a:prstGeom>
          <a:noFill/>
          <a:ln w="9525">
            <a:noFill/>
          </a:ln>
        </p:spPr>
      </p:pic>
      <p:sp>
        <p:nvSpPr>
          <p:cNvPr id="48135" name="Прямоугольник 7"/>
          <p:cNvSpPr/>
          <p:nvPr/>
        </p:nvSpPr>
        <p:spPr>
          <a:xfrm>
            <a:off x="5214938" y="857250"/>
            <a:ext cx="2786062" cy="2245360"/>
          </a:xfrm>
          <a:prstGeom prst="rect">
            <a:avLst/>
          </a:prstGeom>
          <a:noFill/>
          <a:ln w="9525">
            <a:noFill/>
          </a:ln>
        </p:spPr>
        <p:txBody>
          <a:bodyPr>
            <a:spAutoFit/>
          </a:bodyPr>
          <a:p>
            <a:pPr>
              <a:spcBef>
                <a:spcPct val="50000"/>
              </a:spcBef>
            </a:pPr>
            <a:r>
              <a:rPr sz="2800" dirty="0">
                <a:latin typeface="Times New Roman" panose="02020603050405020304" pitchFamily="18" charset="0"/>
                <a:cs typeface="Times New Roman" panose="02020603050405020304" pitchFamily="18" charset="0"/>
              </a:rPr>
              <a:t>В каждой горнице был красный угол с иконами и лампадой.</a:t>
            </a:r>
            <a:endParaRPr sz="2800" dirty="0">
              <a:latin typeface="Times New Roman" panose="02020603050405020304" pitchFamily="18" charset="0"/>
              <a:cs typeface="Times New Roman" panose="02020603050405020304" pitchFamily="18" charset="0"/>
            </a:endParaRPr>
          </a:p>
        </p:txBody>
      </p:sp>
      <p:pic>
        <p:nvPicPr>
          <p:cNvPr id="48136" name="Picture 4" descr="3"/>
          <p:cNvPicPr>
            <a:picLocks noChangeAspect="1"/>
          </p:cNvPicPr>
          <p:nvPr/>
        </p:nvPicPr>
        <p:blipFill>
          <a:blip r:embed="rId4"/>
          <a:stretch>
            <a:fillRect/>
          </a:stretch>
        </p:blipFill>
        <p:spPr>
          <a:xfrm>
            <a:off x="4071938" y="3429000"/>
            <a:ext cx="3836987" cy="2757488"/>
          </a:xfrm>
          <a:prstGeom prst="rect">
            <a:avLst/>
          </a:prstGeom>
          <a:noFill/>
          <a:ln w="28575" cap="flat" cmpd="sng">
            <a:solidFill>
              <a:schemeClr val="tx1"/>
            </a:solidFill>
            <a:prstDash val="solid"/>
            <a:miter/>
            <a:headEnd type="none" w="med" len="med"/>
            <a:tailEnd type="none" w="med" len="me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Убранство русской избы 300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49155" name="Текст 3"/>
          <p:cNvSpPr>
            <a:spLocks noGrp="1"/>
          </p:cNvSpPr>
          <p:nvPr>
            <p:ph type="body" sz="half" idx="2"/>
          </p:nvPr>
        </p:nvSpPr>
        <p:spPr>
          <a:xfrm>
            <a:off x="428625" y="5214938"/>
            <a:ext cx="8286750" cy="1357312"/>
          </a:xfrm>
        </p:spPr>
        <p:txBody>
          <a:bodyPr vert="horz" wrap="square" lIns="91440" tIns="45720" rIns="91440" bIns="45720" anchor="t" anchorCtr="0"/>
          <a:p>
            <a:pPr algn="ctr">
              <a:buClrTx/>
              <a:buSzTx/>
            </a:pPr>
            <a:r>
              <a:rPr sz="2800" kern="1200" dirty="0">
                <a:latin typeface="Times New Roman" panose="02020603050405020304" pitchFamily="18" charset="0"/>
                <a:ea typeface="+mn-ea"/>
                <a:cs typeface="Times New Roman" panose="02020603050405020304" pitchFamily="18" charset="0"/>
              </a:rPr>
              <a:t>Что в старину представляла собой кровать для младенца?</a:t>
            </a:r>
            <a:endParaRPr sz="2800" kern="1200" dirty="0">
              <a:latin typeface="Times New Roman" panose="02020603050405020304" pitchFamily="18" charset="0"/>
              <a:ea typeface="Times New Roman" panose="02020603050405020304" pitchFamily="18" charset="0"/>
              <a:cs typeface="+mn-cs"/>
            </a:endParaRPr>
          </a:p>
        </p:txBody>
      </p:sp>
      <p:sp>
        <p:nvSpPr>
          <p:cNvPr id="49156" name="TextBox 4"/>
          <p:cNvSpPr txBox="1"/>
          <p:nvPr/>
        </p:nvSpPr>
        <p:spPr>
          <a:xfrm>
            <a:off x="7500938" y="6215063"/>
            <a:ext cx="966787"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858000" y="6357938"/>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49158" name="Picture 5" descr="Картинка 8 из 48">
            <a:hlinkClick r:id="rId2"/>
          </p:cNvPr>
          <p:cNvPicPr>
            <a:picLocks noGrp="1" noChangeAspect="1"/>
          </p:cNvPicPr>
          <p:nvPr>
            <p:ph type="pic" idx="1"/>
          </p:nvPr>
        </p:nvPicPr>
        <p:blipFill>
          <a:blip r:embed="rId3"/>
          <a:srcRect/>
          <a:stretch>
            <a:fillRect/>
          </a:stretch>
        </p:blip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TextBox 4"/>
          <p:cNvSpPr txBox="1"/>
          <p:nvPr/>
        </p:nvSpPr>
        <p:spPr>
          <a:xfrm>
            <a:off x="571500" y="6357938"/>
            <a:ext cx="928688"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50179" name="TextBox 4"/>
          <p:cNvSpPr txBox="1"/>
          <p:nvPr/>
        </p:nvSpPr>
        <p:spPr>
          <a:xfrm>
            <a:off x="7786688" y="6357938"/>
            <a:ext cx="1071562"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14375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571625"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50182" name="Picture 7" descr="Картинка 3 из 48">
            <a:hlinkClick r:id="rId3"/>
          </p:cNvPr>
          <p:cNvPicPr>
            <a:picLocks noChangeAspect="1"/>
          </p:cNvPicPr>
          <p:nvPr/>
        </p:nvPicPr>
        <p:blipFill>
          <a:blip r:embed="rId4"/>
          <a:stretch>
            <a:fillRect/>
          </a:stretch>
        </p:blipFill>
        <p:spPr>
          <a:xfrm>
            <a:off x="4572000" y="3214688"/>
            <a:ext cx="4156075" cy="3117850"/>
          </a:xfrm>
          <a:prstGeom prst="rect">
            <a:avLst/>
          </a:prstGeom>
          <a:noFill/>
          <a:ln w="9525">
            <a:noFill/>
          </a:ln>
        </p:spPr>
      </p:pic>
      <p:pic>
        <p:nvPicPr>
          <p:cNvPr id="50183" name="Picture 2" descr="C:\Users\Администратор\Desktop\печь.jpg"/>
          <p:cNvPicPr>
            <a:picLocks noChangeAspect="1"/>
          </p:cNvPicPr>
          <p:nvPr/>
        </p:nvPicPr>
        <p:blipFill>
          <a:blip r:embed="rId5"/>
          <a:stretch>
            <a:fillRect/>
          </a:stretch>
        </p:blipFill>
        <p:spPr>
          <a:xfrm>
            <a:off x="500063" y="642938"/>
            <a:ext cx="3468687" cy="3070225"/>
          </a:xfrm>
          <a:prstGeom prst="rect">
            <a:avLst/>
          </a:prstGeom>
          <a:noFill/>
          <a:ln w="9525">
            <a:noFill/>
          </a:ln>
        </p:spPr>
      </p:pic>
      <p:sp>
        <p:nvSpPr>
          <p:cNvPr id="50184" name="Прямоугольник 9"/>
          <p:cNvSpPr/>
          <p:nvPr/>
        </p:nvSpPr>
        <p:spPr>
          <a:xfrm>
            <a:off x="4500563" y="571500"/>
            <a:ext cx="4143375" cy="2306955"/>
          </a:xfrm>
          <a:prstGeom prst="rect">
            <a:avLst/>
          </a:prstGeom>
          <a:noFill/>
          <a:ln w="9525">
            <a:noFill/>
          </a:ln>
        </p:spPr>
        <p:txBody>
          <a:bodyPr>
            <a:spAutoFit/>
          </a:bodyPr>
          <a:p>
            <a:r>
              <a:rPr sz="2400" dirty="0">
                <a:latin typeface="Times New Roman" panose="02020603050405020304" pitchFamily="18" charset="0"/>
                <a:cs typeface="Times New Roman" panose="02020603050405020304" pitchFamily="18" charset="0"/>
              </a:rPr>
              <a:t>Для новорожденного подвешивали к потолку избы нарядную люльку. Мягко покачиваясь она убаюкивала младенца под напевную песнь крестьянки</a:t>
            </a:r>
            <a:r>
              <a:rPr sz="2400" dirty="0">
                <a:latin typeface="Arial" panose="020B0604020202020204" pitchFamily="34" charset="0"/>
              </a:rPr>
              <a:t>.</a:t>
            </a:r>
            <a:endParaRPr sz="2400"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Содержимое 2"/>
          <p:cNvSpPr>
            <a:spLocks noGrp="1"/>
          </p:cNvSpPr>
          <p:nvPr>
            <p:ph idx="1"/>
          </p:nvPr>
        </p:nvSpPr>
        <p:spPr>
          <a:xfrm>
            <a:off x="4786313" y="214313"/>
            <a:ext cx="4071938" cy="6143625"/>
          </a:xfrm>
        </p:spPr>
        <p:txBody>
          <a:bodyPr vert="horz" wrap="square" lIns="91440" tIns="45720" rIns="91440" bIns="45720" numCol="1" anchor="t" anchorCtr="0" compatLnSpc="1"/>
          <a:lstStyle/>
          <a:p>
            <a:pPr marL="174625" marR="0" lvl="0" indent="12700" algn="just"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ru-RU" sz="2800"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На Руси дорогих гостей всегда встречали хлебом и солью, а приезжего человека было принято обогреть, накормить. Наши предки с радостью принимали гостя – не скупились, ставили на стол все, что имели. Хозяева даже обижались, когда гость мало ел и пил.</a:t>
            </a:r>
            <a:endParaRPr kumimoji="0" lang="ru-RU" sz="280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5123" name="TextBox 4"/>
          <p:cNvSpPr txBox="1"/>
          <p:nvPr/>
        </p:nvSpPr>
        <p:spPr>
          <a:xfrm>
            <a:off x="428625" y="6286500"/>
            <a:ext cx="1071563"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5124" name="TextBox 4"/>
          <p:cNvSpPr txBox="1"/>
          <p:nvPr/>
        </p:nvSpPr>
        <p:spPr>
          <a:xfrm>
            <a:off x="7715250" y="6286500"/>
            <a:ext cx="1071563"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7" name="Стрелка вправо 6"/>
          <p:cNvSpPr/>
          <p:nvPr/>
        </p:nvSpPr>
        <p:spPr>
          <a:xfrm>
            <a:off x="7072313"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8" name="Стрелка вправо 7"/>
          <p:cNvSpPr/>
          <p:nvPr/>
        </p:nvSpPr>
        <p:spPr>
          <a:xfrm rot="10800000">
            <a:off x="1357313"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5127" name="Picture 5" descr="Картинка 2 из 8601">
            <a:hlinkClick r:id="rId3"/>
          </p:cNvPr>
          <p:cNvPicPr>
            <a:picLocks noChangeAspect="1"/>
          </p:cNvPicPr>
          <p:nvPr/>
        </p:nvPicPr>
        <p:blipFill>
          <a:blip r:embed="rId4"/>
          <a:stretch>
            <a:fillRect/>
          </a:stretch>
        </p:blipFill>
        <p:spPr>
          <a:xfrm>
            <a:off x="228600" y="614363"/>
            <a:ext cx="4457700" cy="5710237"/>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Убранство русской избы400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51203" name="Текст 3"/>
          <p:cNvSpPr>
            <a:spLocks noGrp="1"/>
          </p:cNvSpPr>
          <p:nvPr>
            <p:ph type="body" sz="half" idx="2"/>
          </p:nvPr>
        </p:nvSpPr>
        <p:spPr>
          <a:xfrm>
            <a:off x="1571625" y="5367338"/>
            <a:ext cx="6215063" cy="804862"/>
          </a:xfrm>
        </p:spPr>
        <p:txBody>
          <a:bodyPr vert="horz" wrap="square" lIns="91440" tIns="45720" rIns="91440" bIns="45720" anchor="t" anchorCtr="0"/>
          <a:p>
            <a:pPr algn="ctr">
              <a:buClrTx/>
              <a:buSzTx/>
            </a:pPr>
            <a:r>
              <a:rPr sz="2800" kern="1200" dirty="0">
                <a:latin typeface="Times New Roman" panose="02020603050405020304" pitchFamily="18" charset="0"/>
                <a:ea typeface="+mn-ea"/>
                <a:cs typeface="Times New Roman" panose="02020603050405020304" pitchFamily="18" charset="0"/>
              </a:rPr>
              <a:t>Что представлял собой стол в русской избе?</a:t>
            </a:r>
            <a:endParaRPr sz="2800" kern="1200" dirty="0">
              <a:latin typeface="Times New Roman" panose="02020603050405020304" pitchFamily="18" charset="0"/>
              <a:ea typeface="Times New Roman" panose="02020603050405020304" pitchFamily="18" charset="0"/>
              <a:cs typeface="+mn-cs"/>
            </a:endParaRPr>
          </a:p>
        </p:txBody>
      </p:sp>
      <p:sp>
        <p:nvSpPr>
          <p:cNvPr id="51204" name="TextBox 4"/>
          <p:cNvSpPr txBox="1"/>
          <p:nvPr/>
        </p:nvSpPr>
        <p:spPr>
          <a:xfrm>
            <a:off x="7500938" y="6072188"/>
            <a:ext cx="966787"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858000" y="621506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51206" name="Picture 2" descr="C:\Users\123\Desktop\97338161_73830487_krest.jpg"/>
          <p:cNvPicPr>
            <a:picLocks noGrp="1" noChangeAspect="1"/>
          </p:cNvPicPr>
          <p:nvPr>
            <p:ph type="pic" idx="1"/>
          </p:nvPr>
        </p:nvPicPr>
        <p:blipFill>
          <a:blip r:embed="rId2"/>
          <a:srcRect l="3839" r="3839"/>
          <a:stretch>
            <a:fillRect/>
          </a:stretch>
        </p:blip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extBox 4"/>
          <p:cNvSpPr txBox="1"/>
          <p:nvPr/>
        </p:nvSpPr>
        <p:spPr>
          <a:xfrm>
            <a:off x="714375" y="6357938"/>
            <a:ext cx="857250"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52227" name="TextBox 4"/>
          <p:cNvSpPr txBox="1"/>
          <p:nvPr/>
        </p:nvSpPr>
        <p:spPr>
          <a:xfrm>
            <a:off x="7643813" y="6357938"/>
            <a:ext cx="1214437"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072313"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1643063"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52230" name="Picture 2" descr="C:\Users\123\Desktop\презентация изба\15.jpg"/>
          <p:cNvPicPr>
            <a:picLocks noChangeAspect="1"/>
          </p:cNvPicPr>
          <p:nvPr/>
        </p:nvPicPr>
        <p:blipFill>
          <a:blip r:embed="rId3"/>
          <a:stretch>
            <a:fillRect/>
          </a:stretch>
        </p:blipFill>
        <p:spPr>
          <a:xfrm>
            <a:off x="2214563" y="3500438"/>
            <a:ext cx="4592637" cy="2857500"/>
          </a:xfrm>
          <a:prstGeom prst="rect">
            <a:avLst/>
          </a:prstGeom>
          <a:noFill/>
          <a:ln w="9525">
            <a:noFill/>
          </a:ln>
        </p:spPr>
      </p:pic>
      <p:pic>
        <p:nvPicPr>
          <p:cNvPr id="52231" name="Picture 2" descr="C:\Users\Администратор\Desktop\224-1.jpg"/>
          <p:cNvPicPr>
            <a:picLocks noChangeAspect="1"/>
          </p:cNvPicPr>
          <p:nvPr/>
        </p:nvPicPr>
        <p:blipFill>
          <a:blip r:embed="rId4"/>
          <a:stretch>
            <a:fillRect/>
          </a:stretch>
        </p:blipFill>
        <p:spPr>
          <a:xfrm>
            <a:off x="214313" y="428625"/>
            <a:ext cx="3273425" cy="2643188"/>
          </a:xfrm>
          <a:prstGeom prst="rect">
            <a:avLst/>
          </a:prstGeom>
          <a:noFill/>
          <a:ln w="9525">
            <a:noFill/>
          </a:ln>
        </p:spPr>
      </p:pic>
      <p:sp>
        <p:nvSpPr>
          <p:cNvPr id="52232" name="Прямоугольник 8"/>
          <p:cNvSpPr/>
          <p:nvPr/>
        </p:nvSpPr>
        <p:spPr>
          <a:xfrm>
            <a:off x="3929063" y="357188"/>
            <a:ext cx="4286250" cy="1751965"/>
          </a:xfrm>
          <a:prstGeom prst="rect">
            <a:avLst/>
          </a:prstGeom>
          <a:noFill/>
          <a:ln w="9525">
            <a:noFill/>
          </a:ln>
        </p:spPr>
        <p:txBody>
          <a:bodyPr>
            <a:spAutoFit/>
          </a:bodyPr>
          <a:p>
            <a:pPr>
              <a:lnSpc>
                <a:spcPct val="90000"/>
              </a:lnSpc>
              <a:spcBef>
                <a:spcPct val="50000"/>
              </a:spcBef>
            </a:pPr>
            <a:r>
              <a:rPr sz="2400" dirty="0">
                <a:latin typeface="Times New Roman" panose="02020603050405020304" pitchFamily="18" charset="0"/>
                <a:cs typeface="Times New Roman" panose="02020603050405020304" pitchFamily="18" charset="0"/>
              </a:rPr>
              <a:t>Стол</a:t>
            </a:r>
            <a:r>
              <a:rPr sz="2400" b="1"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занимал в доме важное место, он находился в центре комнаты и служил для ежедневной или праздничной трапезы. </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Заголовок 1"/>
          <p:cNvSpPr>
            <a:spLocks noGrp="1"/>
          </p:cNvSpPr>
          <p:nvPr>
            <p:ph type="title"/>
          </p:nvPr>
        </p:nvSpPr>
        <p:spPr/>
        <p:txBody>
          <a:bodyPr vert="horz" wrap="square" lIns="91440" tIns="45720" rIns="91440" bIns="45720" anchor="b" anchorCtr="0"/>
          <a:p>
            <a:pPr algn="ctr"/>
            <a:r>
              <a:rPr sz="2800" kern="1200" dirty="0">
                <a:solidFill>
                  <a:srgbClr val="92D050"/>
                </a:solidFill>
                <a:latin typeface="Times New Roman" panose="02020603050405020304" pitchFamily="18" charset="0"/>
                <a:ea typeface="+mj-ea"/>
                <a:cs typeface="Times New Roman" panose="02020603050405020304" pitchFamily="18" charset="0"/>
              </a:rPr>
              <a:t>Убранство русской избы 500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53251" name="Текст 3"/>
          <p:cNvSpPr>
            <a:spLocks noGrp="1"/>
          </p:cNvSpPr>
          <p:nvPr>
            <p:ph type="body" sz="half" idx="2"/>
          </p:nvPr>
        </p:nvSpPr>
        <p:spPr>
          <a:xfrm>
            <a:off x="500063" y="5357813"/>
            <a:ext cx="8072437" cy="1000125"/>
          </a:xfrm>
        </p:spPr>
        <p:txBody>
          <a:bodyPr vert="horz" wrap="square" lIns="91440" tIns="45720" rIns="91440" bIns="45720" anchor="t" anchorCtr="0"/>
          <a:p>
            <a:pPr algn="ctr">
              <a:buClrTx/>
              <a:buSzTx/>
            </a:pPr>
            <a:r>
              <a:rPr sz="3600" kern="1200" dirty="0">
                <a:latin typeface="Times New Roman" panose="02020603050405020304" pitchFamily="18" charset="0"/>
                <a:ea typeface="+mn-ea"/>
                <a:cs typeface="Times New Roman" panose="02020603050405020304" pitchFamily="18" charset="0"/>
              </a:rPr>
              <a:t>Что такое «полати»?</a:t>
            </a:r>
            <a:endParaRPr sz="3600" kern="1200" dirty="0">
              <a:latin typeface="Times New Roman" panose="02020603050405020304" pitchFamily="18" charset="0"/>
              <a:ea typeface="Times New Roman" panose="02020603050405020304" pitchFamily="18" charset="0"/>
              <a:cs typeface="+mn-cs"/>
            </a:endParaRPr>
          </a:p>
        </p:txBody>
      </p:sp>
      <p:sp>
        <p:nvSpPr>
          <p:cNvPr id="53252" name="TextBox 4"/>
          <p:cNvSpPr txBox="1"/>
          <p:nvPr/>
        </p:nvSpPr>
        <p:spPr>
          <a:xfrm>
            <a:off x="7715250" y="6286500"/>
            <a:ext cx="928688"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7072313"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53254" name="Picture 5" descr="Картинка 2 из 46">
            <a:hlinkClick r:id="rId2"/>
          </p:cNvPr>
          <p:cNvPicPr>
            <a:picLocks noGrp="1" noChangeAspect="1"/>
          </p:cNvPicPr>
          <p:nvPr>
            <p:ph type="pic" idx="1"/>
          </p:nvPr>
        </p:nvPicPr>
        <p:blipFill>
          <a:blip r:embed="rId3"/>
          <a:srcRect l="56" r="56"/>
          <a:stretch>
            <a:fillRect/>
          </a:stretch>
        </p:blip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extBox 4"/>
          <p:cNvSpPr txBox="1"/>
          <p:nvPr/>
        </p:nvSpPr>
        <p:spPr>
          <a:xfrm>
            <a:off x="428625" y="6286500"/>
            <a:ext cx="857250"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54275" name="TextBox 7"/>
          <p:cNvSpPr txBox="1"/>
          <p:nvPr/>
        </p:nvSpPr>
        <p:spPr>
          <a:xfrm>
            <a:off x="7572375" y="6286500"/>
            <a:ext cx="1076325"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 action="ppaction://noaction"/>
              </a:rPr>
              <a:t>выход</a:t>
            </a:r>
            <a:endParaRPr dirty="0">
              <a:latin typeface="Times New Roman" panose="02020603050405020304" pitchFamily="18" charset="0"/>
              <a:ea typeface="Times New Roman" panose="02020603050405020304" pitchFamily="18" charset="0"/>
            </a:endParaRPr>
          </a:p>
        </p:txBody>
      </p:sp>
      <p:sp>
        <p:nvSpPr>
          <p:cNvPr id="54276" name="TextBox 4">
            <a:hlinkClick r:id="rId2" action="ppaction://hlinksldjump"/>
          </p:cNvPr>
          <p:cNvSpPr txBox="1"/>
          <p:nvPr/>
        </p:nvSpPr>
        <p:spPr>
          <a:xfrm>
            <a:off x="3857625" y="6357938"/>
            <a:ext cx="989013"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54277" name="Прямоугольник 5">
            <a:hlinkClick r:id="rId1" action="ppaction://hlinksldjump"/>
          </p:cNvPr>
          <p:cNvSpPr/>
          <p:nvPr/>
        </p:nvSpPr>
        <p:spPr>
          <a:xfrm>
            <a:off x="214313" y="214313"/>
            <a:ext cx="8643937" cy="1814830"/>
          </a:xfrm>
          <a:prstGeom prst="rect">
            <a:avLst/>
          </a:prstGeom>
          <a:noFill/>
          <a:ln w="9525">
            <a:noFill/>
          </a:ln>
        </p:spPr>
        <p:txBody>
          <a:bodyPr>
            <a:spAutoFit/>
          </a:bodyPr>
          <a:p>
            <a:pPr>
              <a:spcBef>
                <a:spcPct val="50000"/>
              </a:spcBef>
            </a:pPr>
            <a:r>
              <a:rPr sz="2800" b="1" dirty="0">
                <a:latin typeface="Times New Roman" panose="02020603050405020304" pitchFamily="18" charset="0"/>
                <a:cs typeface="Times New Roman" panose="02020603050405020304" pitchFamily="18" charset="0"/>
              </a:rPr>
              <a:t>Около печи укрепляли деревянный настил – полати. На полатях спали, а во время посиделок или свадьбы туда забиралась детвора и с любопытством глазела на все происходящее в избе</a:t>
            </a:r>
            <a:r>
              <a:rPr sz="280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Стрелка вправо 5"/>
          <p:cNvSpPr/>
          <p:nvPr/>
        </p:nvSpPr>
        <p:spPr>
          <a:xfrm>
            <a:off x="6929438"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a:off x="3214688"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8" name="Стрелка вправо 7"/>
          <p:cNvSpPr/>
          <p:nvPr/>
        </p:nvSpPr>
        <p:spPr>
          <a:xfrm rot="10800000">
            <a:off x="1357313"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54281" name="Прямоугольник 8"/>
          <p:cNvSpPr/>
          <p:nvPr/>
        </p:nvSpPr>
        <p:spPr>
          <a:xfrm>
            <a:off x="642938" y="428625"/>
            <a:ext cx="4000500" cy="369888"/>
          </a:xfrm>
          <a:prstGeom prst="rect">
            <a:avLst/>
          </a:prstGeom>
          <a:noFill/>
          <a:ln w="9525">
            <a:noFill/>
          </a:ln>
        </p:spPr>
        <p:txBody>
          <a:bodyPr>
            <a:spAutoFit/>
          </a:bodyPr>
          <a:p>
            <a:endParaRPr dirty="0">
              <a:latin typeface="Arial" panose="020B0604020202020204" pitchFamily="34" charset="0"/>
            </a:endParaRPr>
          </a:p>
        </p:txBody>
      </p:sp>
      <p:pic>
        <p:nvPicPr>
          <p:cNvPr id="54282" name="Picture 8" descr="http://im2-tub-ru.yandex.net/i?id=257828191-69-72&amp;n=21">
            <a:hlinkClick r:id="rId3"/>
          </p:cNvPr>
          <p:cNvPicPr>
            <a:picLocks noChangeAspect="1"/>
          </p:cNvPicPr>
          <p:nvPr/>
        </p:nvPicPr>
        <p:blipFill>
          <a:blip r:embed="rId4"/>
          <a:stretch>
            <a:fillRect/>
          </a:stretch>
        </p:blipFill>
        <p:spPr>
          <a:xfrm>
            <a:off x="2500313" y="2516188"/>
            <a:ext cx="4714875" cy="3770312"/>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428729" y="142852"/>
            <a:ext cx="6500858" cy="830997"/>
          </a:xfrm>
          <a:prstGeom prst="rect">
            <a:avLst/>
          </a:prstGeom>
          <a:noFill/>
        </p:spPr>
        <p:txBody>
          <a:bodyPr>
            <a:spAutoFit/>
          </a:bodyPr>
          <a:lstStyle/>
          <a:p>
            <a:pPr marR="0" algn="ctr" defTabSz="914400">
              <a:buClrTx/>
              <a:buSzTx/>
              <a:buFontTx/>
              <a:buNone/>
              <a:defRPr/>
            </a:pPr>
            <a:r>
              <a:rPr kumimoji="0" lang="ru-RU" sz="4800" kern="1200" cap="none" spc="0" normalizeH="0" baseline="0" noProof="0" dirty="0">
                <a:ln>
                  <a:solidFill>
                    <a:srgbClr val="FFFFCC"/>
                  </a:solidFill>
                </a:ln>
                <a:solidFill>
                  <a:srgbClr val="FFFFCC"/>
                </a:solidFill>
                <a:latin typeface="Times New Roman" panose="02020603050405020304" pitchFamily="18" charset="0"/>
                <a:ea typeface="+mn-ea"/>
                <a:cs typeface="Times New Roman" panose="02020603050405020304" pitchFamily="18" charset="0"/>
              </a:rPr>
              <a:t>ДО НОВЫХ ВСТРЕЧ !</a:t>
            </a:r>
            <a:endParaRPr kumimoji="0" lang="ru-RU" sz="4800" kern="1200" cap="none" spc="0" normalizeH="0" baseline="0" noProof="0" dirty="0">
              <a:ln>
                <a:solidFill>
                  <a:srgbClr val="FFFFCC"/>
                </a:solidFill>
              </a:ln>
              <a:solidFill>
                <a:srgbClr val="FFFFCC"/>
              </a:solidFill>
              <a:latin typeface="Times New Roman" panose="02020603050405020304" pitchFamily="18" charset="0"/>
              <a:ea typeface="+mn-ea"/>
              <a:cs typeface="Times New Roman" panose="02020603050405020304" pitchFamily="18" charset="0"/>
            </a:endParaRPr>
          </a:p>
        </p:txBody>
      </p:sp>
      <p:sp>
        <p:nvSpPr>
          <p:cNvPr id="55299" name="TextBox 2"/>
          <p:cNvSpPr txBox="1"/>
          <p:nvPr/>
        </p:nvSpPr>
        <p:spPr>
          <a:xfrm>
            <a:off x="1214438" y="5214938"/>
            <a:ext cx="1428750" cy="523875"/>
          </a:xfrm>
          <a:prstGeom prst="rect">
            <a:avLst/>
          </a:prstGeom>
          <a:noFill/>
          <a:ln w="9525">
            <a:noFill/>
          </a:ln>
        </p:spPr>
        <p:txBody>
          <a:bodyPr>
            <a:spAutoFit/>
          </a:bodyPr>
          <a:p>
            <a:r>
              <a:rPr sz="2800" dirty="0">
                <a:latin typeface="Times New Roman" panose="02020603050405020304" pitchFamily="18" charset="0"/>
                <a:cs typeface="Times New Roman" panose="02020603050405020304" pitchFamily="18" charset="0"/>
                <a:hlinkClick r:id="rId1" action="ppaction://hlinksldjump"/>
              </a:rPr>
              <a:t>таблица</a:t>
            </a:r>
            <a:endParaRPr sz="2800" dirty="0">
              <a:latin typeface="Times New Roman" panose="02020603050405020304" pitchFamily="18" charset="0"/>
              <a:ea typeface="Times New Roman" panose="02020603050405020304" pitchFamily="18" charset="0"/>
            </a:endParaRPr>
          </a:p>
        </p:txBody>
      </p:sp>
      <p:sp>
        <p:nvSpPr>
          <p:cNvPr id="55300" name="TextBox 3"/>
          <p:cNvSpPr txBox="1"/>
          <p:nvPr/>
        </p:nvSpPr>
        <p:spPr>
          <a:xfrm>
            <a:off x="5000625" y="5214938"/>
            <a:ext cx="3786188" cy="523875"/>
          </a:xfrm>
          <a:prstGeom prst="rect">
            <a:avLst/>
          </a:prstGeom>
          <a:noFill/>
          <a:ln w="9525">
            <a:noFill/>
          </a:ln>
        </p:spPr>
        <p:txBody>
          <a:bodyPr>
            <a:spAutoFit/>
          </a:bodyPr>
          <a:p>
            <a:r>
              <a:rPr sz="280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hlinkClick r:id="rId2" action="ppaction://hlinkfile"/>
              </a:rPr>
              <a:t>главная страница</a:t>
            </a:r>
            <a:endParaRPr sz="2800"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4429125" y="5429250"/>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rot="10800000">
            <a:off x="2786063" y="5429250"/>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55303" name="Picture 2" descr="C:\Users\123\Desktop\презентация изба\724242717.jpg"/>
          <p:cNvPicPr>
            <a:picLocks noChangeAspect="1"/>
          </p:cNvPicPr>
          <p:nvPr/>
        </p:nvPicPr>
        <p:blipFill>
          <a:blip r:embed="rId3"/>
          <a:stretch>
            <a:fillRect/>
          </a:stretch>
        </p:blipFill>
        <p:spPr>
          <a:xfrm>
            <a:off x="1143000" y="1285875"/>
            <a:ext cx="6972300" cy="3776663"/>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Заголовок 1"/>
          <p:cNvSpPr>
            <a:spLocks noGrp="1"/>
          </p:cNvSpPr>
          <p:nvPr>
            <p:ph type="title"/>
          </p:nvPr>
        </p:nvSpPr>
        <p:spPr>
          <a:xfrm>
            <a:off x="1792288" y="4714875"/>
            <a:ext cx="5486400" cy="500063"/>
          </a:xfrm>
        </p:spPr>
        <p:txBody>
          <a:bodyPr vert="horz" wrap="square" lIns="91440" tIns="45720" rIns="91440" bIns="45720" anchor="b" anchorCtr="0"/>
          <a:p>
            <a:pPr algn="ctr" eaLnBrk="1" hangingPunct="1"/>
            <a:r>
              <a:rPr sz="2800" kern="1200" dirty="0">
                <a:solidFill>
                  <a:srgbClr val="92D050"/>
                </a:solidFill>
                <a:latin typeface="Times New Roman" panose="02020603050405020304" pitchFamily="18" charset="0"/>
                <a:ea typeface="+mj-ea"/>
                <a:cs typeface="Times New Roman" panose="02020603050405020304" pitchFamily="18" charset="0"/>
              </a:rPr>
              <a:t>Гостеприимство 200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6147" name="Текст 3"/>
          <p:cNvSpPr>
            <a:spLocks noGrp="1"/>
          </p:cNvSpPr>
          <p:nvPr>
            <p:ph type="body" sz="half" idx="2"/>
          </p:nvPr>
        </p:nvSpPr>
        <p:spPr>
          <a:xfrm>
            <a:off x="214313" y="5214938"/>
            <a:ext cx="8858250" cy="1143000"/>
          </a:xfrm>
        </p:spPr>
        <p:txBody>
          <a:bodyPr vert="horz" wrap="square" lIns="91440" tIns="45720" rIns="91440" bIns="45720" anchor="t" anchorCtr="0"/>
          <a:p>
            <a:pPr algn="ctr" eaLnBrk="1" hangingPunct="1">
              <a:buClrTx/>
              <a:buSzTx/>
            </a:pPr>
            <a:r>
              <a:rPr sz="3600" kern="1200" dirty="0">
                <a:latin typeface="Times New Roman" panose="02020603050405020304" pitchFamily="18" charset="0"/>
                <a:ea typeface="+mn-ea"/>
                <a:cs typeface="Times New Roman" panose="02020603050405020304" pitchFamily="18" charset="0"/>
              </a:rPr>
              <a:t>Какие пословицы вы знаете о гостеприимстве?</a:t>
            </a:r>
            <a:endParaRPr sz="3600" kern="1200" dirty="0">
              <a:latin typeface="Times New Roman" panose="02020603050405020304" pitchFamily="18" charset="0"/>
              <a:ea typeface="Times New Roman" panose="02020603050405020304" pitchFamily="18" charset="0"/>
              <a:cs typeface="+mn-cs"/>
            </a:endParaRPr>
          </a:p>
        </p:txBody>
      </p:sp>
      <p:sp>
        <p:nvSpPr>
          <p:cNvPr id="6148" name="TextBox 14"/>
          <p:cNvSpPr txBox="1"/>
          <p:nvPr/>
        </p:nvSpPr>
        <p:spPr>
          <a:xfrm>
            <a:off x="7143750" y="6357938"/>
            <a:ext cx="1060450"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6" name="Стрелка вправо 5"/>
          <p:cNvSpPr/>
          <p:nvPr/>
        </p:nvSpPr>
        <p:spPr>
          <a:xfrm>
            <a:off x="6500813"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6150" name="Picture 3"/>
          <p:cNvPicPr>
            <a:picLocks noChangeAspect="1"/>
          </p:cNvPicPr>
          <p:nvPr/>
        </p:nvPicPr>
        <p:blipFill>
          <a:blip r:embed="rId2"/>
          <a:stretch>
            <a:fillRect/>
          </a:stretch>
        </p:blipFill>
        <p:spPr>
          <a:xfrm>
            <a:off x="1357313" y="214313"/>
            <a:ext cx="6346825" cy="4429125"/>
          </a:xfrm>
          <a:prstGeom prst="rect">
            <a:avLst/>
          </a:prstGeom>
          <a:noFill/>
          <a:ln w="9525">
            <a:noFill/>
          </a:ln>
        </p:spPr>
      </p:pic>
      <p:sp>
        <p:nvSpPr>
          <p:cNvPr id="6151" name="Рисунок 9"/>
          <p:cNvSpPr>
            <a:spLocks noGrp="1" noTextEdit="1"/>
          </p:cNvSpPr>
          <p:nvPr>
            <p:ph type="pic" idx="1"/>
          </p:nvPr>
        </p:nvSpPr>
        <p:spPr>
          <a:xfrm>
            <a:off x="1785938" y="571500"/>
            <a:ext cx="5486400" cy="4114800"/>
          </a:xfrm>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Box 1"/>
          <p:cNvSpPr txBox="1"/>
          <p:nvPr/>
        </p:nvSpPr>
        <p:spPr>
          <a:xfrm>
            <a:off x="285750" y="214313"/>
            <a:ext cx="8501063" cy="369887"/>
          </a:xfrm>
          <a:prstGeom prst="rect">
            <a:avLst/>
          </a:prstGeom>
          <a:noFill/>
          <a:ln w="9525">
            <a:noFill/>
          </a:ln>
        </p:spPr>
        <p:txBody>
          <a:bodyPr>
            <a:spAutoFit/>
          </a:bodyPr>
          <a:p>
            <a:pPr algn="just"/>
            <a:endParaRPr dirty="0">
              <a:solidFill>
                <a:srgbClr val="FFFFCC"/>
              </a:solidFill>
              <a:latin typeface="Times New Roman" panose="02020603050405020304" pitchFamily="18" charset="0"/>
              <a:ea typeface="Times New Roman" panose="02020603050405020304" pitchFamily="18" charset="0"/>
            </a:endParaRPr>
          </a:p>
        </p:txBody>
      </p:sp>
      <p:sp>
        <p:nvSpPr>
          <p:cNvPr id="7171" name="TextBox 4"/>
          <p:cNvSpPr txBox="1"/>
          <p:nvPr/>
        </p:nvSpPr>
        <p:spPr>
          <a:xfrm>
            <a:off x="571500" y="6357938"/>
            <a:ext cx="928688"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7172" name="TextBox 4"/>
          <p:cNvSpPr txBox="1"/>
          <p:nvPr/>
        </p:nvSpPr>
        <p:spPr>
          <a:xfrm>
            <a:off x="7643813" y="6357938"/>
            <a:ext cx="1357312"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ea typeface="Times New Roman" panose="02020603050405020304" pitchFamily="18" charset="0"/>
            </a:endParaRPr>
          </a:p>
        </p:txBody>
      </p:sp>
      <p:sp>
        <p:nvSpPr>
          <p:cNvPr id="7" name="Стрелка вправо 6"/>
          <p:cNvSpPr/>
          <p:nvPr/>
        </p:nvSpPr>
        <p:spPr>
          <a:xfrm>
            <a:off x="685800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8" name="Стрелка вправо 7"/>
          <p:cNvSpPr/>
          <p:nvPr/>
        </p:nvSpPr>
        <p:spPr>
          <a:xfrm rot="10800000">
            <a:off x="171450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7175" name="Picture 5" descr="6864">
            <a:hlinkClick r:id="rId3"/>
          </p:cNvPr>
          <p:cNvPicPr>
            <a:picLocks noChangeAspect="1"/>
          </p:cNvPicPr>
          <p:nvPr/>
        </p:nvPicPr>
        <p:blipFill>
          <a:blip r:embed="rId4"/>
          <a:stretch>
            <a:fillRect/>
          </a:stretch>
        </p:blipFill>
        <p:spPr>
          <a:xfrm>
            <a:off x="195263" y="1285875"/>
            <a:ext cx="4391025" cy="4129088"/>
          </a:xfrm>
          <a:prstGeom prst="rect">
            <a:avLst/>
          </a:prstGeom>
          <a:noFill/>
          <a:ln w="9525">
            <a:noFill/>
          </a:ln>
        </p:spPr>
      </p:pic>
      <p:sp>
        <p:nvSpPr>
          <p:cNvPr id="7176" name="Прямоугольник 9"/>
          <p:cNvSpPr/>
          <p:nvPr/>
        </p:nvSpPr>
        <p:spPr>
          <a:xfrm>
            <a:off x="4714875" y="428625"/>
            <a:ext cx="4000500" cy="4399915"/>
          </a:xfrm>
          <a:prstGeom prst="rect">
            <a:avLst/>
          </a:prstGeom>
          <a:noFill/>
          <a:ln w="9525">
            <a:noFill/>
          </a:ln>
        </p:spPr>
        <p:txBody>
          <a:bodyPr>
            <a:spAutoFit/>
          </a:bodyPr>
          <a:p>
            <a:r>
              <a:rPr sz="2800" dirty="0">
                <a:latin typeface="Times New Roman" panose="02020603050405020304" pitchFamily="18" charset="0"/>
                <a:cs typeface="Times New Roman" panose="02020603050405020304" pitchFamily="18" charset="0"/>
              </a:rPr>
              <a:t>Всё на стол мечи, что есть в печи.</a:t>
            </a:r>
            <a:endParaRPr sz="2800" dirty="0">
              <a:latin typeface="Times New Roman" panose="02020603050405020304" pitchFamily="18" charset="0"/>
              <a:cs typeface="Times New Roman" panose="02020603050405020304" pitchFamily="18" charset="0"/>
            </a:endParaRPr>
          </a:p>
          <a:p>
            <a:r>
              <a:rPr sz="2800" dirty="0">
                <a:solidFill>
                  <a:srgbClr val="FF0000"/>
                </a:solidFill>
                <a:latin typeface="Times New Roman" panose="02020603050405020304" pitchFamily="18" charset="0"/>
                <a:cs typeface="Times New Roman" panose="02020603050405020304" pitchFamily="18" charset="0"/>
              </a:rPr>
              <a:t>Любишь гостить, люби и к себе звать.</a:t>
            </a:r>
            <a:endParaRPr sz="2800" dirty="0">
              <a:solidFill>
                <a:srgbClr val="FF0000"/>
              </a:solidFill>
              <a:latin typeface="Times New Roman" panose="02020603050405020304" pitchFamily="18" charset="0"/>
              <a:cs typeface="Times New Roman" panose="02020603050405020304" pitchFamily="18" charset="0"/>
            </a:endParaRPr>
          </a:p>
          <a:p>
            <a:r>
              <a:rPr sz="2800" dirty="0">
                <a:latin typeface="Times New Roman" panose="02020603050405020304" pitchFamily="18" charset="0"/>
                <a:cs typeface="Times New Roman" panose="02020603050405020304" pitchFamily="18" charset="0"/>
              </a:rPr>
              <a:t>Много гостей, много новостей.</a:t>
            </a:r>
            <a:endParaRPr sz="2800" dirty="0">
              <a:latin typeface="Times New Roman" panose="02020603050405020304" pitchFamily="18" charset="0"/>
              <a:cs typeface="Times New Roman" panose="02020603050405020304" pitchFamily="18" charset="0"/>
            </a:endParaRPr>
          </a:p>
          <a:p>
            <a:r>
              <a:rPr sz="2800" dirty="0">
                <a:solidFill>
                  <a:srgbClr val="FF0000"/>
                </a:solidFill>
                <a:latin typeface="Times New Roman" panose="02020603050405020304" pitchFamily="18" charset="0"/>
                <a:cs typeface="Times New Roman" panose="02020603050405020304" pitchFamily="18" charset="0"/>
              </a:rPr>
              <a:t>Доброму гостю хозяин рад.</a:t>
            </a:r>
            <a:endParaRPr sz="2800" dirty="0">
              <a:solidFill>
                <a:srgbClr val="FF0000"/>
              </a:solidFill>
              <a:latin typeface="Times New Roman" panose="02020603050405020304" pitchFamily="18" charset="0"/>
              <a:cs typeface="Times New Roman" panose="02020603050405020304" pitchFamily="18" charset="0"/>
            </a:endParaRPr>
          </a:p>
          <a:p>
            <a:r>
              <a:rPr sz="2800" dirty="0">
                <a:latin typeface="Times New Roman" panose="02020603050405020304" pitchFamily="18" charset="0"/>
                <a:cs typeface="Times New Roman" panose="02020603050405020304" pitchFamily="18" charset="0"/>
              </a:rPr>
              <a:t>В гостях хорошо, а дома лучше.</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Заголовок 3"/>
          <p:cNvSpPr>
            <a:spLocks noGrp="1"/>
          </p:cNvSpPr>
          <p:nvPr>
            <p:ph type="title"/>
          </p:nvPr>
        </p:nvSpPr>
        <p:spPr/>
        <p:txBody>
          <a:bodyPr vert="horz" wrap="square" lIns="91440" tIns="45720" rIns="91440" bIns="45720" anchor="b" anchorCtr="0"/>
          <a:p>
            <a:pPr algn="ctr" eaLnBrk="1" hangingPunct="1"/>
            <a:r>
              <a:rPr sz="2800" kern="1200" dirty="0">
                <a:solidFill>
                  <a:srgbClr val="92D050"/>
                </a:solidFill>
                <a:latin typeface="Times New Roman" panose="02020603050405020304" pitchFamily="18" charset="0"/>
                <a:ea typeface="+mj-ea"/>
                <a:cs typeface="Times New Roman" panose="02020603050405020304" pitchFamily="18" charset="0"/>
              </a:rPr>
              <a:t>Гостеприимство 300</a:t>
            </a:r>
            <a:endParaRPr sz="2800" kern="1200" dirty="0">
              <a:solidFill>
                <a:srgbClr val="92D050"/>
              </a:solidFill>
              <a:latin typeface="Times New Roman" panose="02020603050405020304" pitchFamily="18" charset="0"/>
              <a:ea typeface="Times New Roman" panose="02020603050405020304" pitchFamily="18" charset="0"/>
              <a:cs typeface="+mj-cs"/>
            </a:endParaRPr>
          </a:p>
        </p:txBody>
      </p:sp>
      <p:sp>
        <p:nvSpPr>
          <p:cNvPr id="8195" name="Текст 5"/>
          <p:cNvSpPr>
            <a:spLocks noGrp="1"/>
          </p:cNvSpPr>
          <p:nvPr>
            <p:ph type="body" sz="half" idx="2"/>
          </p:nvPr>
        </p:nvSpPr>
        <p:spPr>
          <a:xfrm>
            <a:off x="1143000" y="5367338"/>
            <a:ext cx="6715125" cy="919162"/>
          </a:xfrm>
        </p:spPr>
        <p:txBody>
          <a:bodyPr vert="horz" wrap="square" lIns="91440" tIns="45720" rIns="91440" bIns="45720" anchor="t" anchorCtr="0"/>
          <a:p>
            <a:pPr algn="ctr" eaLnBrk="1" hangingPunct="1">
              <a:buClrTx/>
              <a:buSzTx/>
            </a:pPr>
            <a:r>
              <a:rPr sz="3600" kern="1200" dirty="0">
                <a:latin typeface="Times New Roman" panose="02020603050405020304" pitchFamily="18" charset="0"/>
                <a:ea typeface="+mn-ea"/>
                <a:cs typeface="Times New Roman" panose="02020603050405020304" pitchFamily="18" charset="0"/>
              </a:rPr>
              <a:t>Что вы знаете о выпекании хлеба в старину?</a:t>
            </a:r>
            <a:endParaRPr sz="3600" kern="1200" dirty="0">
              <a:latin typeface="Times New Roman" panose="02020603050405020304" pitchFamily="18" charset="0"/>
              <a:ea typeface="Times New Roman" panose="02020603050405020304" pitchFamily="18" charset="0"/>
              <a:cs typeface="+mn-cs"/>
            </a:endParaRPr>
          </a:p>
        </p:txBody>
      </p:sp>
      <p:sp>
        <p:nvSpPr>
          <p:cNvPr id="10" name="Овал 9"/>
          <p:cNvSpPr/>
          <p:nvPr/>
        </p:nvSpPr>
        <p:spPr>
          <a:xfrm>
            <a:off x="3357563" y="500063"/>
            <a:ext cx="714375" cy="714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2" name="Прямая соединительная линия 11"/>
          <p:cNvCxnSpPr/>
          <p:nvPr/>
        </p:nvCxnSpPr>
        <p:spPr>
          <a:xfrm>
            <a:off x="3786188" y="857250"/>
            <a:ext cx="7858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99" name="TextBox 12"/>
          <p:cNvSpPr txBox="1">
            <a:spLocks noChangeArrowheads="1"/>
          </p:cNvSpPr>
          <p:nvPr/>
        </p:nvSpPr>
        <p:spPr bwMode="auto">
          <a:xfrm>
            <a:off x="4286250" y="500063"/>
            <a:ext cx="357188" cy="369332"/>
          </a:xfrm>
          <a:prstGeom prst="rect">
            <a:avLst/>
          </a:prstGeom>
          <a:solidFill>
            <a:srgbClr val="006699"/>
          </a:solidFill>
          <a:ln w="9525">
            <a:noFill/>
            <a:miter lim="800000"/>
          </a:ln>
        </p:spPr>
        <p:txBody>
          <a:bodyPr>
            <a:spAutoFit/>
          </a:bodyPr>
          <a:lstStyle/>
          <a:p>
            <a:pPr marR="0" defTabSz="914400">
              <a:buClrTx/>
              <a:buSzTx/>
              <a:buFontTx/>
              <a:buNone/>
              <a:defRPr/>
            </a:pPr>
            <a:r>
              <a:rPr kumimoji="0" lang="ru-RU" kern="1200" cap="none" spc="0" normalizeH="0" baseline="0" noProof="0" dirty="0">
                <a:ln>
                  <a:solidFill>
                    <a:schemeClr val="tx1"/>
                  </a:solidFill>
                </a:ln>
                <a:latin typeface="Arial" panose="020B0604020202020204" pitchFamily="34" charset="0"/>
                <a:ea typeface="+mn-ea"/>
                <a:cs typeface="+mn-cs"/>
              </a:rPr>
              <a:t>1</a:t>
            </a:r>
            <a:endParaRPr kumimoji="0" lang="ru-RU" kern="1200" cap="none" spc="0" normalizeH="0" baseline="0" noProof="0" dirty="0">
              <a:ln>
                <a:solidFill>
                  <a:schemeClr val="tx1"/>
                </a:solidFill>
              </a:ln>
              <a:latin typeface="Arial" panose="020B0604020202020204" pitchFamily="34" charset="0"/>
              <a:ea typeface="+mn-ea"/>
              <a:cs typeface="+mn-cs"/>
            </a:endParaRPr>
          </a:p>
        </p:txBody>
      </p:sp>
      <p:sp>
        <p:nvSpPr>
          <p:cNvPr id="15" name="Овал 14"/>
          <p:cNvSpPr/>
          <p:nvPr/>
        </p:nvSpPr>
        <p:spPr>
          <a:xfrm>
            <a:off x="4857750" y="2214563"/>
            <a:ext cx="642938" cy="642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Прямая соединительная линия 16"/>
          <p:cNvCxnSpPr/>
          <p:nvPr/>
        </p:nvCxnSpPr>
        <p:spPr>
          <a:xfrm>
            <a:off x="5143500" y="2500313"/>
            <a:ext cx="107156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02" name="TextBox 17"/>
          <p:cNvSpPr txBox="1">
            <a:spLocks noChangeArrowheads="1"/>
          </p:cNvSpPr>
          <p:nvPr/>
        </p:nvSpPr>
        <p:spPr bwMode="auto">
          <a:xfrm>
            <a:off x="5857884" y="2143116"/>
            <a:ext cx="357188" cy="369888"/>
          </a:xfrm>
          <a:prstGeom prst="rect">
            <a:avLst/>
          </a:prstGeom>
          <a:solidFill>
            <a:srgbClr val="006699"/>
          </a:solidFill>
          <a:ln w="9525">
            <a:noFill/>
            <a:miter lim="800000"/>
          </a:ln>
        </p:spPr>
        <p:txBody>
          <a:bodyPr>
            <a:spAutoFit/>
          </a:bodyPr>
          <a:lstStyle/>
          <a:p>
            <a:pPr marR="0" defTabSz="914400">
              <a:buClrTx/>
              <a:buSzTx/>
              <a:buFontTx/>
              <a:buNone/>
              <a:defRPr/>
            </a:pPr>
            <a:r>
              <a:rPr kumimoji="0" lang="ru-RU" kern="1200" cap="none" spc="0" normalizeH="0" baseline="0" noProof="0" dirty="0">
                <a:ln>
                  <a:solidFill>
                    <a:schemeClr val="tx1"/>
                  </a:solidFill>
                </a:ln>
                <a:latin typeface="Arial" panose="020B0604020202020204" pitchFamily="34" charset="0"/>
                <a:ea typeface="+mn-ea"/>
                <a:cs typeface="+mn-cs"/>
              </a:rPr>
              <a:t>2</a:t>
            </a:r>
            <a:endParaRPr kumimoji="0" lang="ru-RU" kern="1200" cap="none" spc="0" normalizeH="0" baseline="0" noProof="0" dirty="0">
              <a:ln>
                <a:solidFill>
                  <a:schemeClr val="tx1"/>
                </a:solidFill>
              </a:ln>
              <a:latin typeface="Arial" panose="020B0604020202020204" pitchFamily="34" charset="0"/>
              <a:ea typeface="+mn-ea"/>
              <a:cs typeface="+mn-cs"/>
            </a:endParaRPr>
          </a:p>
        </p:txBody>
      </p:sp>
      <p:sp>
        <p:nvSpPr>
          <p:cNvPr id="33" name="Овал 32"/>
          <p:cNvSpPr/>
          <p:nvPr/>
        </p:nvSpPr>
        <p:spPr>
          <a:xfrm>
            <a:off x="2714625" y="2428875"/>
            <a:ext cx="714375" cy="714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205" name="TextBox 35"/>
          <p:cNvSpPr txBox="1">
            <a:spLocks noChangeArrowheads="1"/>
          </p:cNvSpPr>
          <p:nvPr/>
        </p:nvSpPr>
        <p:spPr bwMode="auto">
          <a:xfrm>
            <a:off x="2286000" y="2571750"/>
            <a:ext cx="357188" cy="369888"/>
          </a:xfrm>
          <a:prstGeom prst="rect">
            <a:avLst/>
          </a:prstGeom>
          <a:solidFill>
            <a:srgbClr val="006699"/>
          </a:solidFill>
          <a:ln w="9525">
            <a:noFill/>
            <a:miter lim="800000"/>
          </a:ln>
        </p:spPr>
        <p:txBody>
          <a:bodyPr>
            <a:spAutoFit/>
          </a:bodyPr>
          <a:lstStyle/>
          <a:p>
            <a:pPr marR="0" defTabSz="914400">
              <a:buClrTx/>
              <a:buSzTx/>
              <a:buFontTx/>
              <a:buNone/>
              <a:defRPr/>
            </a:pPr>
            <a:r>
              <a:rPr kumimoji="0" lang="ru-RU" kern="1200" cap="none" spc="0" normalizeH="0" baseline="0" noProof="0" dirty="0">
                <a:ln>
                  <a:solidFill>
                    <a:schemeClr val="tx1"/>
                  </a:solidFill>
                </a:ln>
                <a:latin typeface="Arial" panose="020B0604020202020204" pitchFamily="34" charset="0"/>
                <a:ea typeface="+mn-ea"/>
                <a:cs typeface="+mn-cs"/>
              </a:rPr>
              <a:t>3</a:t>
            </a:r>
            <a:endParaRPr kumimoji="0" lang="ru-RU" kern="1200" cap="none" spc="0" normalizeH="0" baseline="0" noProof="0" dirty="0">
              <a:ln>
                <a:solidFill>
                  <a:schemeClr val="tx1"/>
                </a:solidFill>
              </a:ln>
              <a:latin typeface="Arial" panose="020B0604020202020204" pitchFamily="34" charset="0"/>
              <a:ea typeface="+mn-ea"/>
              <a:cs typeface="+mn-cs"/>
            </a:endParaRPr>
          </a:p>
        </p:txBody>
      </p:sp>
      <p:cxnSp>
        <p:nvCxnSpPr>
          <p:cNvPr id="42" name="Прямая соединительная линия 41"/>
          <p:cNvCxnSpPr/>
          <p:nvPr/>
        </p:nvCxnSpPr>
        <p:spPr>
          <a:xfrm>
            <a:off x="4714875" y="1785938"/>
            <a:ext cx="1357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07" name="TextBox 42"/>
          <p:cNvSpPr txBox="1">
            <a:spLocks noChangeArrowheads="1"/>
          </p:cNvSpPr>
          <p:nvPr/>
        </p:nvSpPr>
        <p:spPr bwMode="auto">
          <a:xfrm>
            <a:off x="5715000" y="1428750"/>
            <a:ext cx="357188" cy="369888"/>
          </a:xfrm>
          <a:prstGeom prst="rect">
            <a:avLst/>
          </a:prstGeom>
          <a:solidFill>
            <a:srgbClr val="006699"/>
          </a:solidFill>
          <a:ln w="9525">
            <a:noFill/>
            <a:miter lim="800000"/>
          </a:ln>
        </p:spPr>
        <p:txBody>
          <a:bodyPr>
            <a:spAutoFit/>
          </a:bodyPr>
          <a:lstStyle/>
          <a:p>
            <a:pPr marR="0" defTabSz="914400">
              <a:buClrTx/>
              <a:buSzTx/>
              <a:buFontTx/>
              <a:buNone/>
              <a:defRPr/>
            </a:pPr>
            <a:r>
              <a:rPr kumimoji="0" lang="ru-RU" kern="1200" cap="none" spc="0" normalizeH="0" baseline="0" noProof="0" dirty="0">
                <a:ln>
                  <a:solidFill>
                    <a:schemeClr val="tx1"/>
                  </a:solidFill>
                </a:ln>
                <a:latin typeface="Arial" panose="020B0604020202020204" pitchFamily="34" charset="0"/>
                <a:ea typeface="+mn-ea"/>
                <a:cs typeface="+mn-cs"/>
              </a:rPr>
              <a:t>4</a:t>
            </a:r>
            <a:endParaRPr kumimoji="0" lang="ru-RU" kern="1200" cap="none" spc="0" normalizeH="0" baseline="0" noProof="0" dirty="0">
              <a:ln>
                <a:solidFill>
                  <a:schemeClr val="tx1"/>
                </a:solidFill>
              </a:ln>
              <a:latin typeface="Arial" panose="020B0604020202020204" pitchFamily="34" charset="0"/>
              <a:ea typeface="+mn-ea"/>
              <a:cs typeface="+mn-cs"/>
            </a:endParaRPr>
          </a:p>
        </p:txBody>
      </p:sp>
      <p:cxnSp>
        <p:nvCxnSpPr>
          <p:cNvPr id="18" name="Прямая соединительная линия 17"/>
          <p:cNvCxnSpPr/>
          <p:nvPr/>
        </p:nvCxnSpPr>
        <p:spPr>
          <a:xfrm>
            <a:off x="2286000" y="2571750"/>
            <a:ext cx="8572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8"/>
          <p:cNvSpPr txBox="1"/>
          <p:nvPr/>
        </p:nvSpPr>
        <p:spPr>
          <a:xfrm>
            <a:off x="7500938" y="6286500"/>
            <a:ext cx="966787" cy="369888"/>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ответ</a:t>
            </a:r>
            <a:endParaRPr dirty="0">
              <a:latin typeface="Times New Roman" panose="02020603050405020304" pitchFamily="18" charset="0"/>
              <a:ea typeface="Times New Roman" panose="02020603050405020304" pitchFamily="18" charset="0"/>
            </a:endParaRPr>
          </a:p>
        </p:txBody>
      </p:sp>
      <p:sp>
        <p:nvSpPr>
          <p:cNvPr id="19" name="Стрелка вправо 18"/>
          <p:cNvSpPr/>
          <p:nvPr/>
        </p:nvSpPr>
        <p:spPr>
          <a:xfrm>
            <a:off x="6858000" y="6429375"/>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pic>
        <p:nvPicPr>
          <p:cNvPr id="8209" name="Объект 4"/>
          <p:cNvPicPr>
            <a:picLocks noChangeAspect="1"/>
          </p:cNvPicPr>
          <p:nvPr/>
        </p:nvPicPr>
        <p:blipFill>
          <a:blip r:embed="rId2"/>
          <a:stretch>
            <a:fillRect/>
          </a:stretch>
        </p:blipFill>
        <p:spPr>
          <a:xfrm>
            <a:off x="5143500" y="928688"/>
            <a:ext cx="3817938" cy="2736850"/>
          </a:xfrm>
          <a:prstGeom prst="rect">
            <a:avLst/>
          </a:prstGeom>
          <a:noFill/>
          <a:ln w="9525">
            <a:noFill/>
          </a:ln>
        </p:spPr>
      </p:pic>
      <p:pic>
        <p:nvPicPr>
          <p:cNvPr id="8210" name="Рисунок 7" descr="hlebsol2jpg.jpg"/>
          <p:cNvPicPr>
            <a:picLocks noChangeAspect="1"/>
          </p:cNvPicPr>
          <p:nvPr/>
        </p:nvPicPr>
        <p:blipFill>
          <a:blip r:embed="rId3"/>
          <a:srcRect l="2533" r="2533"/>
          <a:stretch>
            <a:fillRect/>
          </a:stretch>
        </p:blipFill>
        <p:spPr>
          <a:xfrm>
            <a:off x="428625" y="642938"/>
            <a:ext cx="4286250" cy="3214687"/>
          </a:xfrm>
          <a:prstGeom prst="rect">
            <a:avLst/>
          </a:prstGeom>
          <a:noFill/>
          <a:ln w="9525">
            <a:noFill/>
          </a:ln>
        </p:spPr>
      </p:pic>
      <p:sp>
        <p:nvSpPr>
          <p:cNvPr id="8211" name="Рисунок 20"/>
          <p:cNvSpPr>
            <a:spLocks noGrp="1" noTextEdit="1"/>
          </p:cNvSpPr>
          <p:nvPr>
            <p:ph type="pic" idx="1"/>
          </p:nvPr>
        </p:nvSpPr>
        <p:spPr>
          <a:xfrm>
            <a:off x="1857375" y="571500"/>
            <a:ext cx="5486400" cy="4114800"/>
          </a:xfrm>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Box 1"/>
          <p:cNvSpPr txBox="1"/>
          <p:nvPr/>
        </p:nvSpPr>
        <p:spPr>
          <a:xfrm>
            <a:off x="285750" y="142875"/>
            <a:ext cx="8572500" cy="369888"/>
          </a:xfrm>
          <a:prstGeom prst="rect">
            <a:avLst/>
          </a:prstGeom>
          <a:noFill/>
          <a:ln w="9525">
            <a:noFill/>
          </a:ln>
        </p:spPr>
        <p:txBody>
          <a:bodyPr>
            <a:spAutoFit/>
          </a:bodyPr>
          <a:p>
            <a:pPr algn="just"/>
            <a:r>
              <a:rPr dirty="0">
                <a:solidFill>
                  <a:srgbClr val="FFFFCC"/>
                </a:solidFill>
                <a:latin typeface="Times New Roman" panose="02020603050405020304" pitchFamily="18" charset="0"/>
                <a:cs typeface="Times New Roman" panose="02020603050405020304" pitchFamily="18" charset="0"/>
              </a:rPr>
              <a:t>1. </a:t>
            </a:r>
            <a:endParaRPr dirty="0">
              <a:solidFill>
                <a:srgbClr val="FFFFCC"/>
              </a:solidFill>
              <a:latin typeface="Times New Roman" panose="02020603050405020304" pitchFamily="18" charset="0"/>
              <a:ea typeface="Times New Roman" panose="02020603050405020304" pitchFamily="18" charset="0"/>
            </a:endParaRPr>
          </a:p>
        </p:txBody>
      </p:sp>
      <p:sp>
        <p:nvSpPr>
          <p:cNvPr id="9219" name="TextBox 4"/>
          <p:cNvSpPr txBox="1"/>
          <p:nvPr/>
        </p:nvSpPr>
        <p:spPr>
          <a:xfrm>
            <a:off x="714375" y="6357938"/>
            <a:ext cx="898525" cy="369887"/>
          </a:xfrm>
          <a:prstGeom prst="rect">
            <a:avLst/>
          </a:prstGeom>
          <a:noFill/>
          <a:ln w="9525">
            <a:noFill/>
          </a:ln>
        </p:spPr>
        <p:txBody>
          <a:bodyPr>
            <a:spAutoFit/>
          </a:bodyPr>
          <a:p>
            <a:r>
              <a:rPr dirty="0">
                <a:latin typeface="Times New Roman" panose="02020603050405020304" pitchFamily="18" charset="0"/>
                <a:cs typeface="Times New Roman" panose="02020603050405020304" pitchFamily="18" charset="0"/>
                <a:hlinkClick r:id="rId1" action="ppaction://hlinksldjump"/>
              </a:rPr>
              <a:t>назад</a:t>
            </a:r>
            <a:endParaRPr dirty="0">
              <a:latin typeface="Times New Roman" panose="02020603050405020304" pitchFamily="18" charset="0"/>
              <a:ea typeface="Times New Roman" panose="02020603050405020304" pitchFamily="18" charset="0"/>
            </a:endParaRPr>
          </a:p>
        </p:txBody>
      </p:sp>
      <p:sp>
        <p:nvSpPr>
          <p:cNvPr id="9220" name="TextBox 4"/>
          <p:cNvSpPr txBox="1"/>
          <p:nvPr/>
        </p:nvSpPr>
        <p:spPr>
          <a:xfrm>
            <a:off x="7643813" y="6357938"/>
            <a:ext cx="1214437" cy="646112"/>
          </a:xfrm>
          <a:prstGeom prst="rect">
            <a:avLst/>
          </a:prstGeom>
          <a:noFill/>
          <a:ln w="9525">
            <a:noFill/>
          </a:ln>
        </p:spPr>
        <p:txBody>
          <a:bodyPr>
            <a:spAutoFit/>
          </a:bodyPr>
          <a:p>
            <a:pPr algn="ctr"/>
            <a:r>
              <a:rPr dirty="0">
                <a:latin typeface="Times New Roman" panose="02020603050405020304" pitchFamily="18" charset="0"/>
                <a:cs typeface="Times New Roman" panose="02020603050405020304" pitchFamily="18" charset="0"/>
                <a:hlinkClick r:id="rId2" action="ppaction://hlinksldjump"/>
              </a:rPr>
              <a:t>таблица</a:t>
            </a:r>
            <a:endParaRPr dirty="0">
              <a:latin typeface="Times New Roman" panose="02020603050405020304" pitchFamily="18" charset="0"/>
              <a:cs typeface="Times New Roman" panose="02020603050405020304" pitchFamily="18" charset="0"/>
            </a:endParaRPr>
          </a:p>
          <a:p>
            <a:endParaRPr dirty="0">
              <a:latin typeface="Arial" panose="020B0604020202020204" pitchFamily="34" charset="0"/>
            </a:endParaRPr>
          </a:p>
        </p:txBody>
      </p:sp>
      <p:sp>
        <p:nvSpPr>
          <p:cNvPr id="6" name="Стрелка вправо 5"/>
          <p:cNvSpPr/>
          <p:nvPr/>
        </p:nvSpPr>
        <p:spPr>
          <a:xfrm rot="10800000">
            <a:off x="1714500"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7" name="Стрелка вправо 6"/>
          <p:cNvSpPr/>
          <p:nvPr/>
        </p:nvSpPr>
        <p:spPr>
          <a:xfrm>
            <a:off x="7072313" y="6500813"/>
            <a:ext cx="500063" cy="214313"/>
          </a:xfrm>
          <a:prstGeom prst="rightArrow">
            <a:avLst>
              <a:gd name="adj1" fmla="val 50000"/>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9223" name="Прямоугольник 7"/>
          <p:cNvSpPr/>
          <p:nvPr/>
        </p:nvSpPr>
        <p:spPr>
          <a:xfrm>
            <a:off x="4143375" y="428625"/>
            <a:ext cx="4643438" cy="4154170"/>
          </a:xfrm>
          <a:prstGeom prst="rect">
            <a:avLst/>
          </a:prstGeom>
          <a:noFill/>
          <a:ln w="9525">
            <a:noFill/>
          </a:ln>
        </p:spPr>
        <p:txBody>
          <a:bodyPr>
            <a:spAutoFit/>
          </a:bodyPr>
          <a:p>
            <a:r>
              <a:rPr sz="2400" dirty="0">
                <a:latin typeface="Times New Roman" panose="02020603050405020304" pitchFamily="18" charset="0"/>
                <a:cs typeface="Times New Roman" panose="02020603050405020304" pitchFamily="18" charset="0"/>
              </a:rPr>
              <a:t>Хлеб - ржаной, высокий ,округлой формы- выпекали обычно 2 раза в месяц. Складывали его на чердак, тщательно перекладывая соломой, чтобы был свежим 10 дней. Крестьяне никогда не пекли из белой муки. Пшеничная и ржаная мука мешалась в равных пропорциях, разводилась водой (в праздники молоком).</a:t>
            </a:r>
            <a:endParaRPr sz="2400" dirty="0">
              <a:latin typeface="Times New Roman" panose="02020603050405020304" pitchFamily="18" charset="0"/>
              <a:cs typeface="Times New Roman" panose="02020603050405020304" pitchFamily="18" charset="0"/>
            </a:endParaRPr>
          </a:p>
        </p:txBody>
      </p:sp>
      <p:pic>
        <p:nvPicPr>
          <p:cNvPr id="9224" name="Рисунок 7" descr="krupa2.jpg"/>
          <p:cNvPicPr>
            <a:picLocks noChangeAspect="1"/>
          </p:cNvPicPr>
          <p:nvPr/>
        </p:nvPicPr>
        <p:blipFill>
          <a:blip r:embed="rId3"/>
          <a:srcRect l="16286" r="16286"/>
          <a:stretch>
            <a:fillRect/>
          </a:stretch>
        </p:blipFill>
        <p:spPr>
          <a:xfrm>
            <a:off x="285750" y="214313"/>
            <a:ext cx="3357563" cy="2517775"/>
          </a:xfrm>
          <a:prstGeom prst="rect">
            <a:avLst/>
          </a:prstGeom>
          <a:noFill/>
          <a:ln w="9525">
            <a:noFill/>
          </a:ln>
        </p:spPr>
      </p:pic>
      <p:pic>
        <p:nvPicPr>
          <p:cNvPr id="9225" name="Picture 3"/>
          <p:cNvPicPr>
            <a:picLocks noChangeAspect="1"/>
          </p:cNvPicPr>
          <p:nvPr/>
        </p:nvPicPr>
        <p:blipFill>
          <a:blip r:embed="rId4"/>
          <a:stretch>
            <a:fillRect/>
          </a:stretch>
        </p:blipFill>
        <p:spPr>
          <a:xfrm>
            <a:off x="142875" y="3286125"/>
            <a:ext cx="3959225" cy="3062288"/>
          </a:xfrm>
          <a:prstGeom prst="rect">
            <a:avLst/>
          </a:prstGeom>
          <a:noFill/>
          <a:ln w="9525">
            <a:noFill/>
          </a:ln>
        </p:spPr>
      </p:pic>
    </p:spTree>
  </p:cSld>
  <p:clrMapOvr>
    <a:masterClrMapping/>
  </p:clrMapOvr>
</p:sld>
</file>

<file path=ppt/theme/theme1.xml><?xml version="1.0" encoding="utf-8"?>
<a:theme xmlns:a="http://schemas.openxmlformats.org/drawingml/2006/main" name="Тема Office">
  <a:themeElements>
    <a:clrScheme name="Другая 1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4F271C"/>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9046</Words>
  <Application>WPS Presentation</Application>
  <PresentationFormat>Экран (4:3)</PresentationFormat>
  <Paragraphs>432</Paragraphs>
  <Slides>54</Slides>
  <Notes>0</Notes>
  <HiddenSlides>0</HiddenSlides>
  <MMClips>0</MMClips>
  <ScaleCrop>false</ScaleCrop>
  <HeadingPairs>
    <vt:vector size="6" baseType="variant">
      <vt:variant>
        <vt:lpstr>已用的字体</vt:lpstr>
      </vt:variant>
      <vt:variant>
        <vt:i4>67</vt:i4>
      </vt:variant>
      <vt:variant>
        <vt:lpstr>主题</vt:lpstr>
      </vt:variant>
      <vt:variant>
        <vt:i4>1</vt:i4>
      </vt:variant>
      <vt:variant>
        <vt:lpstr>幻灯片标题</vt:lpstr>
      </vt:variant>
      <vt:variant>
        <vt:i4>54</vt:i4>
      </vt:variant>
    </vt:vector>
  </HeadingPairs>
  <TitlesOfParts>
    <vt:vector size="122" baseType="lpstr">
      <vt:lpstr>Arial</vt:lpstr>
      <vt:lpstr>SimSun</vt:lpstr>
      <vt:lpstr>Wingdings</vt:lpstr>
      <vt:lpstr>Calibri</vt:lpstr>
      <vt:lpstr>Times New Roman</vt:lpstr>
      <vt:lpstr>Microsoft YaHei</vt:lpstr>
      <vt:lpstr>Arial Unicode MS</vt:lpstr>
      <vt:lpstr>Courier New</vt:lpstr>
      <vt:lpstr>Georgia</vt:lpstr>
      <vt:lpstr>Arial Black</vt:lpstr>
      <vt:lpstr>Arial Narrow</vt:lpstr>
      <vt:lpstr>Bahnschrift SemiBold SemiConden</vt:lpstr>
      <vt:lpstr>Bahnschrift</vt:lpstr>
      <vt:lpstr>Bookman Old Style</vt:lpstr>
      <vt:lpstr>Century Gothic</vt:lpstr>
      <vt:lpstr>Haettenschweiler</vt:lpstr>
      <vt:lpstr>Microsoft JhengHei</vt:lpstr>
      <vt:lpstr>Monotype Corsiva</vt:lpstr>
      <vt:lpstr>MS Reference Sans Serif</vt:lpstr>
      <vt:lpstr>Open Sans Semibold</vt:lpstr>
      <vt:lpstr>Segoe Print</vt:lpstr>
      <vt:lpstr>Sitka Text</vt:lpstr>
      <vt:lpstr>TeamViewer15</vt:lpstr>
      <vt:lpstr>Tahoma</vt:lpstr>
      <vt:lpstr>Trebuchet MS</vt:lpstr>
      <vt:lpstr>Cambria Math</vt:lpstr>
      <vt:lpstr>Impact</vt:lpstr>
      <vt:lpstr>Century Schoolbook</vt:lpstr>
      <vt:lpstr>Microsoft YaHei UI Light</vt:lpstr>
      <vt:lpstr>Sitka Small</vt:lpstr>
      <vt:lpstr>Yu Gothic</vt:lpstr>
      <vt:lpstr>Bahnschrift Condensed</vt:lpstr>
      <vt:lpstr>Candara Light</vt:lpstr>
      <vt:lpstr>Mistral</vt:lpstr>
      <vt:lpstr>Segoe UI Black</vt:lpstr>
      <vt:lpstr>Sitka Display</vt:lpstr>
      <vt:lpstr>Sitka Banner</vt:lpstr>
      <vt:lpstr>Bahnschrift SemiLight SemiConde</vt:lpstr>
      <vt:lpstr>Comic Sans MS</vt:lpstr>
      <vt:lpstr>Sitka Heading</vt:lpstr>
      <vt:lpstr>Yu Gothic UI</vt:lpstr>
      <vt:lpstr>Baskerville Old Face</vt:lpstr>
      <vt:lpstr>Bernard MT Condensed</vt:lpstr>
      <vt:lpstr>Bahnschrift SemiLight Condensed</vt:lpstr>
      <vt:lpstr>Sitka Subheading</vt:lpstr>
      <vt:lpstr>Bahnschrift SemiBold</vt:lpstr>
      <vt:lpstr>Franklin Gothic Book</vt:lpstr>
      <vt:lpstr>Microsoft Sans Serif</vt:lpstr>
      <vt:lpstr>Segoe UI</vt:lpstr>
      <vt:lpstr>Microsoft JhengHei UI</vt:lpstr>
      <vt:lpstr>Open Sans</vt:lpstr>
      <vt:lpstr>Segoe UI Light</vt:lpstr>
      <vt:lpstr>Bahnschrift Light Condensed</vt:lpstr>
      <vt:lpstr>Bahnschrift SemiLight</vt:lpstr>
      <vt:lpstr>Century</vt:lpstr>
      <vt:lpstr>Corbel Light</vt:lpstr>
      <vt:lpstr>Gabriola</vt:lpstr>
      <vt:lpstr>Microsoft JhengHei Light</vt:lpstr>
      <vt:lpstr>Microsoft JhengHei UI Light</vt:lpstr>
      <vt:lpstr>Palatino Linotype</vt:lpstr>
      <vt:lpstr>Franklin Gothic Demi Cond</vt:lpstr>
      <vt:lpstr>Bahnschrift Light SemiCondensed</vt:lpstr>
      <vt:lpstr>Malgun Gothic Semilight</vt:lpstr>
      <vt:lpstr>Segoe Script</vt:lpstr>
      <vt:lpstr>Sylfaen</vt:lpstr>
      <vt:lpstr>Consolas</vt:lpstr>
      <vt:lpstr>Segoe UI Semibold</vt:lpstr>
      <vt:lpstr>Тема Office</vt:lpstr>
      <vt:lpstr>                  Министерство образования  Самарской области  Государственное автономное учреждение дополнительного  профессионального образования Самарской области  «Институт развития образования»  Мультимедийный дидактический комплекс Мультимидийная игра по окружающему миру «Старину мы помним, старину мы чтим»»   Евсеева Татьяна Ивановна учитель начальных классов  Смагина Ольга Николаевна учитель начальных классов   Государственное бюджетное общеобразовательное учреждение Самарской области «Школа-интернат № 113 для обучающихся с ограниченными возможностями здоровья городского округа Самара»   Самара 2024</vt:lpstr>
      <vt:lpstr>PowerPoint 演示文稿</vt:lpstr>
      <vt:lpstr>PowerPoint 演示文稿</vt:lpstr>
      <vt:lpstr>Гостеприимство 100</vt:lpstr>
      <vt:lpstr>PowerPoint 演示文稿</vt:lpstr>
      <vt:lpstr>Гостеприимство 200</vt:lpstr>
      <vt:lpstr>PowerPoint 演示文稿</vt:lpstr>
      <vt:lpstr>Гостеприимство 300</vt:lpstr>
      <vt:lpstr>PowerPoint 演示文稿</vt:lpstr>
      <vt:lpstr>Гостеприимство400</vt:lpstr>
      <vt:lpstr>PowerPoint 演示文稿</vt:lpstr>
      <vt:lpstr>Гостеприимство 500  Какие блюда русской кухни вы знаете?</vt:lpstr>
      <vt:lpstr>PowerPoint 演示文稿</vt:lpstr>
      <vt:lpstr>Строительство избы 100</vt:lpstr>
      <vt:lpstr>PowerPoint 演示文稿</vt:lpstr>
      <vt:lpstr>Строительство избы 200</vt:lpstr>
      <vt:lpstr>PowerPoint 演示文稿</vt:lpstr>
      <vt:lpstr>Строительство избы 300</vt:lpstr>
      <vt:lpstr>PowerPoint 演示文稿</vt:lpstr>
      <vt:lpstr>Строительство избы 400</vt:lpstr>
      <vt:lpstr>PowerPoint 演示文稿</vt:lpstr>
      <vt:lpstr>Строительство избы 500</vt:lpstr>
      <vt:lpstr>PowerPoint 演示文稿</vt:lpstr>
      <vt:lpstr>Обереги для избы 100</vt:lpstr>
      <vt:lpstr>PowerPoint 演示文稿</vt:lpstr>
      <vt:lpstr>Обереги для избы 200</vt:lpstr>
      <vt:lpstr>PowerPoint 演示文稿</vt:lpstr>
      <vt:lpstr>Обереги для избы 300</vt:lpstr>
      <vt:lpstr>PowerPoint 演示文稿</vt:lpstr>
      <vt:lpstr>Обереги для избы 400</vt:lpstr>
      <vt:lpstr>PowerPoint 演示文稿</vt:lpstr>
      <vt:lpstr>Обереги для избы 500</vt:lpstr>
      <vt:lpstr>PowerPoint 演示文稿</vt:lpstr>
      <vt:lpstr>Убранство русской избы 100</vt:lpstr>
      <vt:lpstr>PowerPoint 演示文稿</vt:lpstr>
      <vt:lpstr>Убранство русской избы 200</vt:lpstr>
      <vt:lpstr>PowerPoint 演示文稿</vt:lpstr>
      <vt:lpstr>Убранство русской избы 300</vt:lpstr>
      <vt:lpstr>PowerPoint 演示文稿</vt:lpstr>
      <vt:lpstr>Убранство русской избы 400</vt:lpstr>
      <vt:lpstr>PowerPoint 演示文稿</vt:lpstr>
      <vt:lpstr>Убранство русской избы 500</vt:lpstr>
      <vt:lpstr>PowerPoint 演示文稿</vt:lpstr>
      <vt:lpstr>Убранство русской избы 100</vt:lpstr>
      <vt:lpstr>PowerPoint 演示文稿</vt:lpstr>
      <vt:lpstr>Убранство русской избы 200</vt:lpstr>
      <vt:lpstr>PowerPoint 演示文稿</vt:lpstr>
      <vt:lpstr>Убранство русской избы 300</vt:lpstr>
      <vt:lpstr>PowerPoint 演示文稿</vt:lpstr>
      <vt:lpstr>Убранство русской избы400</vt:lpstr>
      <vt:lpstr>PowerPoint 演示文稿</vt:lpstr>
      <vt:lpstr>Убранство русской избы 500</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Леха</cp:lastModifiedBy>
  <cp:revision>432</cp:revision>
  <dcterms:created xsi:type="dcterms:W3CDTF">2010-01-25T15:34:00Z</dcterms:created>
  <dcterms:modified xsi:type="dcterms:W3CDTF">2024-11-23T16:39:21Z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5FB9AFFE54BB4FE08F4753FBC5F85246_12</vt:lpwstr>
  </property>
  <property fmtid="{D5CDD505-2E9C-101B-9397-08002B2CF9AE}" pid="3" name="KSOProductBuildVer">
    <vt:lpwstr>1049-12.2.0.18911</vt:lpwstr>
  </property>
</Properties>
</file>