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  <p:sldId id="266" r:id="rId6"/>
    <p:sldId id="268" r:id="rId7"/>
    <p:sldId id="270" r:id="rId8"/>
    <p:sldId id="271" r:id="rId9"/>
    <p:sldId id="257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пм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Интерактивная игра-презентация «КАК МЫ БАРХАТЦЫ САЖАЛИ»</a:t>
            </a:r>
            <a:endParaRPr lang="ru-RU" sz="32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000372"/>
            <a:ext cx="7186618" cy="50006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выращивание однолетних цветочных растений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4643446"/>
            <a:ext cx="77867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Богачева И.М. (учитель технологии), Субботина С.Н. (учитель технологии)</a:t>
            </a:r>
          </a:p>
          <a:p>
            <a:pPr algn="ctr"/>
            <a:r>
              <a:rPr lang="ru-RU" sz="1600" dirty="0" smtClean="0">
                <a:latin typeface="Comic Sans MS" pitchFamily="66" charset="0"/>
              </a:rPr>
              <a:t>ГБОУ школа-интернат им. И.Е.Егорова г.о. Новокуйбышевск</a:t>
            </a:r>
            <a:r>
              <a:rPr lang="ru-RU" dirty="0" smtClean="0"/>
              <a:t> </a:t>
            </a:r>
          </a:p>
          <a:p>
            <a:pPr algn="ctr"/>
            <a:r>
              <a:rPr lang="ru-RU" sz="1600" dirty="0" smtClean="0">
                <a:latin typeface="Comic Sans MS" pitchFamily="66" charset="0"/>
              </a:rPr>
              <a:t>2024 год</a:t>
            </a:r>
            <a:endParaRPr lang="ru-RU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Что необходимо для посадки семян на рассаду? 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4" name="Содержимое 3" descr="Free Vector | Gardening Decorative Color Icons"/>
          <p:cNvPicPr>
            <a:picLocks noGrp="1"/>
          </p:cNvPicPr>
          <p:nvPr>
            <p:ph idx="1"/>
          </p:nvPr>
        </p:nvPicPr>
        <p:blipFill>
          <a:blip r:embed="rId7"/>
          <a:srcRect l="2236" t="1597" b="3355"/>
          <a:stretch>
            <a:fillRect/>
          </a:stretch>
        </p:blipFill>
        <p:spPr bwMode="auto">
          <a:xfrm>
            <a:off x="571472" y="1643050"/>
            <a:ext cx="3600000" cy="3600000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643570" y="1428736"/>
            <a:ext cx="990977" cy="369332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  <a:latin typeface="Comic Sans MS" pitchFamily="66" charset="0"/>
              </a:rPr>
              <a:t>семена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3504" y="3500438"/>
            <a:ext cx="827471" cy="369332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ведро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72198" y="5143512"/>
            <a:ext cx="1064715" cy="369332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корзина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0562" y="4071942"/>
            <a:ext cx="853119" cy="369332"/>
          </a:xfrm>
          <a:prstGeom prst="rect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  <a:latin typeface="Comic Sans MS" pitchFamily="66" charset="0"/>
              </a:rPr>
              <a:t>лейка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15272" y="3000372"/>
            <a:ext cx="806631" cy="369332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совок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00760" y="2285992"/>
            <a:ext cx="878767" cy="369332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шланг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3768" y="2357430"/>
            <a:ext cx="1000132" cy="369332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грабли</a:t>
            </a:r>
          </a:p>
        </p:txBody>
      </p:sp>
      <p:pic>
        <p:nvPicPr>
          <p:cNvPr id="16" name="Рисунок 15" descr="Alat Berkebun-vektor Misc-vektor Gratis Download Gratis"/>
          <p:cNvPicPr/>
          <p:nvPr/>
        </p:nvPicPr>
        <p:blipFill>
          <a:blip r:embed="rId8"/>
          <a:srcRect l="43479" t="66850" r="33882" b="4972"/>
          <a:stretch>
            <a:fillRect/>
          </a:stretch>
        </p:blipFill>
        <p:spPr bwMode="auto">
          <a:xfrm>
            <a:off x="1785918" y="4500570"/>
            <a:ext cx="118856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929322" y="4071942"/>
            <a:ext cx="1348446" cy="646331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посевной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ящик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6314" y="2857496"/>
            <a:ext cx="787395" cy="369332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тачка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43438" y="4857760"/>
            <a:ext cx="973343" cy="369332"/>
          </a:xfrm>
          <a:prstGeom prst="rect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сапоги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72330" y="1714488"/>
            <a:ext cx="1840568" cy="369332"/>
          </a:xfrm>
          <a:prstGeom prst="rect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  <a:latin typeface="Comic Sans MS" pitchFamily="66" charset="0"/>
              </a:rPr>
              <a:t>пульверизатор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57950" y="3143248"/>
            <a:ext cx="784189" cy="369332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грунт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29124" y="2071678"/>
            <a:ext cx="1208985" cy="369332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перчатки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43834" y="3643314"/>
            <a:ext cx="1214445" cy="646331"/>
          </a:xfrm>
          <a:prstGeom prst="rect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  <a:latin typeface="Comic Sans MS" pitchFamily="66" charset="0"/>
              </a:rPr>
              <a:t>садовые ножницы</a:t>
            </a:r>
          </a:p>
        </p:txBody>
      </p:sp>
      <p:pic>
        <p:nvPicPr>
          <p:cNvPr id="25" name="Picture 8" descr="https://s3.stroi-news.ru/img/kartinki-chelovechka-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84000" y="4500570"/>
            <a:ext cx="2160000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3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1357298"/>
            <a:ext cx="5614998" cy="235745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Comic Sans MS" pitchFamily="66" charset="0"/>
              </a:rPr>
              <a:t>Существует много разных растений, которые выращивают специально для красоты, для украшения улиц и помещений. Такие растения называют </a:t>
            </a:r>
            <a:r>
              <a:rPr lang="ru-RU" sz="2400" b="1" dirty="0" smtClean="0">
                <a:latin typeface="Comic Sans MS" pitchFamily="66" charset="0"/>
              </a:rPr>
              <a:t>цветочно-декоративными</a:t>
            </a:r>
            <a:r>
              <a:rPr lang="ru-RU" sz="2400" dirty="0" smtClean="0">
                <a:latin typeface="Comic Sans MS" pitchFamily="66" charset="0"/>
              </a:rPr>
              <a:t> или просто </a:t>
            </a:r>
            <a:r>
              <a:rPr lang="ru-RU" sz="2400" b="1" dirty="0" smtClean="0">
                <a:latin typeface="Comic Sans MS" pitchFamily="66" charset="0"/>
              </a:rPr>
              <a:t>цветы</a:t>
            </a:r>
            <a:r>
              <a:rPr lang="ru-RU" sz="2400" dirty="0" smtClean="0">
                <a:latin typeface="Comic Sans MS" pitchFamily="66" charset="0"/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10" name="Рисунок 9" descr="пм2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</a:blip>
          <a:srcRect r="5190" b="7395"/>
          <a:stretch>
            <a:fillRect/>
          </a:stretch>
        </p:blipFill>
        <p:spPr>
          <a:xfrm>
            <a:off x="642910" y="2857496"/>
            <a:ext cx="3071834" cy="3000396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4429124" y="3857628"/>
            <a:ext cx="4143404" cy="1714512"/>
          </a:xfrm>
          <a:prstGeom prst="cloudCallout">
            <a:avLst/>
          </a:prstGeom>
          <a:solidFill>
            <a:srgbClr val="92D050"/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Comic Sans MS" pitchFamily="66" charset="0"/>
              </a:rPr>
              <a:t>Вырастить цветы – дело непростое.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Цветочно-декоративные растения</a:t>
            </a:r>
            <a:endParaRPr lang="ru-RU" sz="3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 rot="737715">
            <a:off x="259953" y="165265"/>
            <a:ext cx="4898200" cy="2402822"/>
          </a:xfrm>
          <a:prstGeom prst="cloudCallou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71480"/>
            <a:ext cx="45005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Цветочно-декоративные растения открытого грунта называют садовыми. Их высаживают в садах, парках, скверах и на площадях. К садовым растениям относят: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214282" y="2857496"/>
            <a:ext cx="2143140" cy="3311438"/>
            <a:chOff x="357126" y="2786058"/>
            <a:chExt cx="2143140" cy="3311438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357126" y="2786058"/>
              <a:ext cx="2143140" cy="328614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 descr="пм33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E1C4"/>
                </a:clrFrom>
                <a:clrTo>
                  <a:srgbClr val="F6E1C4">
                    <a:alpha val="0"/>
                  </a:srgbClr>
                </a:clrTo>
              </a:clrChange>
            </a:blip>
            <a:srcRect l="5153" t="7029" r="10797" b="8333"/>
            <a:stretch>
              <a:fillRect/>
            </a:stretch>
          </p:blipFill>
          <p:spPr>
            <a:xfrm>
              <a:off x="357126" y="3000372"/>
              <a:ext cx="2143140" cy="3097124"/>
            </a:xfrm>
            <a:prstGeom prst="rect">
              <a:avLst/>
            </a:prstGeom>
          </p:spPr>
        </p:pic>
      </p:grpSp>
      <p:sp>
        <p:nvSpPr>
          <p:cNvPr id="44" name="Блок-схема: альтернативный процесс 43"/>
          <p:cNvSpPr/>
          <p:nvPr/>
        </p:nvSpPr>
        <p:spPr>
          <a:xfrm>
            <a:off x="2500298" y="2857496"/>
            <a:ext cx="1800000" cy="18000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 descr="пм29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 l="11458" t="8333" r="8333" b="7291"/>
          <a:stretch>
            <a:fillRect/>
          </a:stretch>
        </p:blipFill>
        <p:spPr>
          <a:xfrm>
            <a:off x="2428860" y="2786058"/>
            <a:ext cx="1800000" cy="1893506"/>
          </a:xfrm>
          <a:prstGeom prst="rect">
            <a:avLst/>
          </a:prstGeom>
        </p:spPr>
      </p:pic>
      <p:grpSp>
        <p:nvGrpSpPr>
          <p:cNvPr id="54" name="Группа 53"/>
          <p:cNvGrpSpPr/>
          <p:nvPr/>
        </p:nvGrpSpPr>
        <p:grpSpPr>
          <a:xfrm>
            <a:off x="4500562" y="2857496"/>
            <a:ext cx="2127273" cy="1800000"/>
            <a:chOff x="4796884" y="928670"/>
            <a:chExt cx="2127273" cy="1800000"/>
          </a:xfrm>
        </p:grpSpPr>
        <p:sp>
          <p:nvSpPr>
            <p:cNvPr id="45" name="Блок-схема: альтернативный процесс 44"/>
            <p:cNvSpPr/>
            <p:nvPr/>
          </p:nvSpPr>
          <p:spPr>
            <a:xfrm>
              <a:off x="4929190" y="928670"/>
              <a:ext cx="1800000" cy="1800000"/>
            </a:xfrm>
            <a:prstGeom prst="flowChartAlternateProcess">
              <a:avLst/>
            </a:prstGeom>
            <a:solidFill>
              <a:schemeClr val="bg2">
                <a:lumMod val="90000"/>
              </a:schemeClr>
            </a:solidFill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 descr="пм34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235" t="6250" r="13970" b="14583"/>
            <a:stretch>
              <a:fillRect/>
            </a:stretch>
          </p:blipFill>
          <p:spPr>
            <a:xfrm rot="21225167">
              <a:off x="4796884" y="968156"/>
              <a:ext cx="2127273" cy="1623328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6858016" y="2857496"/>
            <a:ext cx="1800000" cy="1800000"/>
            <a:chOff x="7072330" y="2000240"/>
            <a:chExt cx="1800000" cy="1800000"/>
          </a:xfrm>
        </p:grpSpPr>
        <p:sp>
          <p:nvSpPr>
            <p:cNvPr id="46" name="Блок-схема: альтернативный процесс 45"/>
            <p:cNvSpPr/>
            <p:nvPr/>
          </p:nvSpPr>
          <p:spPr>
            <a:xfrm>
              <a:off x="7072330" y="2000240"/>
              <a:ext cx="1800000" cy="1800000"/>
            </a:xfrm>
            <a:prstGeom prst="flowChartAlternateProcess">
              <a:avLst/>
            </a:prstGeom>
            <a:solidFill>
              <a:schemeClr val="bg2">
                <a:lumMod val="90000"/>
              </a:schemeClr>
            </a:solidFill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 descr="пм36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5922" t="7212" r="14019"/>
            <a:stretch>
              <a:fillRect/>
            </a:stretch>
          </p:blipFill>
          <p:spPr>
            <a:xfrm>
              <a:off x="7143768" y="2071678"/>
              <a:ext cx="1643074" cy="1728000"/>
            </a:xfrm>
            <a:prstGeom prst="rect">
              <a:avLst/>
            </a:prstGeom>
          </p:spPr>
        </p:pic>
      </p:grpSp>
      <p:sp>
        <p:nvSpPr>
          <p:cNvPr id="58" name="Блок-схема: альтернативный процесс 57"/>
          <p:cNvSpPr/>
          <p:nvPr/>
        </p:nvSpPr>
        <p:spPr>
          <a:xfrm>
            <a:off x="2786050" y="4857760"/>
            <a:ext cx="1285884" cy="3571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петуния</a:t>
            </a:r>
          </a:p>
        </p:txBody>
      </p:sp>
      <p:sp>
        <p:nvSpPr>
          <p:cNvPr id="59" name="Блок-схема: альтернативный процесс 58"/>
          <p:cNvSpPr/>
          <p:nvPr/>
        </p:nvSpPr>
        <p:spPr>
          <a:xfrm>
            <a:off x="4929190" y="4857760"/>
            <a:ext cx="1285884" cy="3571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бархатцы</a:t>
            </a:r>
          </a:p>
        </p:txBody>
      </p:sp>
      <p:sp>
        <p:nvSpPr>
          <p:cNvPr id="60" name="Блок-схема: альтернативный процесс 59"/>
          <p:cNvSpPr/>
          <p:nvPr/>
        </p:nvSpPr>
        <p:spPr>
          <a:xfrm>
            <a:off x="7143768" y="4857760"/>
            <a:ext cx="1285884" cy="3571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ноготки</a:t>
            </a:r>
          </a:p>
        </p:txBody>
      </p:sp>
      <p:sp>
        <p:nvSpPr>
          <p:cNvPr id="61" name="Блок-схема: альтернативный процесс 60"/>
          <p:cNvSpPr/>
          <p:nvPr/>
        </p:nvSpPr>
        <p:spPr>
          <a:xfrm>
            <a:off x="571472" y="6286520"/>
            <a:ext cx="1285884" cy="35719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флоксы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Строение цветочного </a:t>
            </a:r>
            <a:r>
              <a:rPr lang="ru-RU" sz="3200" dirty="0" smtClean="0">
                <a:latin typeface="Comic Sans MS" pitchFamily="66" charset="0"/>
              </a:rPr>
              <a:t>растения:</a:t>
            </a:r>
            <a:endParaRPr lang="ru-RU" sz="3200" dirty="0" smtClean="0">
              <a:latin typeface="Comic Sans MS" pitchFamily="66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786314" y="1285860"/>
            <a:ext cx="2520000" cy="3960000"/>
            <a:chOff x="2643174" y="1357298"/>
            <a:chExt cx="2520000" cy="396000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643174" y="1357298"/>
              <a:ext cx="2520000" cy="3960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 descr="пм23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EFDEB3"/>
                </a:clrFrom>
                <a:clrTo>
                  <a:srgbClr val="EFDEB3">
                    <a:alpha val="0"/>
                  </a:srgbClr>
                </a:clrTo>
              </a:clrChange>
            </a:blip>
            <a:srcRect l="6394" t="3125" r="8071" b="14583"/>
            <a:stretch>
              <a:fillRect/>
            </a:stretch>
          </p:blipFill>
          <p:spPr>
            <a:xfrm>
              <a:off x="2714612" y="1500174"/>
              <a:ext cx="2340000" cy="3624706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572396" y="1928802"/>
            <a:ext cx="930063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цветок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72396" y="2928934"/>
            <a:ext cx="974947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семена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0529" y="5572140"/>
            <a:ext cx="107157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корень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71951" y="3214686"/>
            <a:ext cx="878767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dirty="0" smtClean="0">
                <a:latin typeface="Comic Sans MS" pitchFamily="66" charset="0"/>
              </a:rPr>
              <a:t>лист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500430" y="3929066"/>
            <a:ext cx="105028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стебель</a:t>
            </a:r>
          </a:p>
        </p:txBody>
      </p:sp>
      <p:cxnSp>
        <p:nvCxnSpPr>
          <p:cNvPr id="31" name="Прямая соединительная линия 30"/>
          <p:cNvCxnSpPr>
            <a:stCxn id="10" idx="3"/>
          </p:cNvCxnSpPr>
          <p:nvPr/>
        </p:nvCxnSpPr>
        <p:spPr>
          <a:xfrm flipV="1">
            <a:off x="4550718" y="3214686"/>
            <a:ext cx="449910" cy="184666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27" idx="3"/>
          </p:cNvCxnSpPr>
          <p:nvPr/>
        </p:nvCxnSpPr>
        <p:spPr>
          <a:xfrm flipV="1">
            <a:off x="4550718" y="3643314"/>
            <a:ext cx="735662" cy="47041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6" idx="1"/>
          </p:cNvCxnSpPr>
          <p:nvPr/>
        </p:nvCxnSpPr>
        <p:spPr>
          <a:xfrm rot="10800000">
            <a:off x="7000892" y="1643050"/>
            <a:ext cx="571504" cy="47041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8" idx="1"/>
          </p:cNvCxnSpPr>
          <p:nvPr/>
        </p:nvCxnSpPr>
        <p:spPr>
          <a:xfrm rot="10800000">
            <a:off x="7072330" y="2500306"/>
            <a:ext cx="500066" cy="613294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 flipH="1" flipV="1">
            <a:off x="6143636" y="5000636"/>
            <a:ext cx="714380" cy="42862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6200000" flipV="1">
            <a:off x="5322099" y="5036355"/>
            <a:ext cx="642942" cy="42862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70278" y="207167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корень</a:t>
            </a:r>
            <a:endParaRPr lang="ru-RU" dirty="0" smtClean="0"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28794" y="2000240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подземная часть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1472" y="3143248"/>
            <a:ext cx="10715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стебель лист цветок плод семена</a:t>
            </a:r>
            <a:endParaRPr lang="ru-RU" dirty="0" smtClean="0">
              <a:latin typeface="Comic Sans MS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00232" y="342900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надземная часть</a:t>
            </a:r>
          </a:p>
        </p:txBody>
      </p:sp>
      <p:sp>
        <p:nvSpPr>
          <p:cNvPr id="57" name="Правая фигурная скобка 56"/>
          <p:cNvSpPr/>
          <p:nvPr/>
        </p:nvSpPr>
        <p:spPr>
          <a:xfrm>
            <a:off x="1607323" y="2071678"/>
            <a:ext cx="285752" cy="428628"/>
          </a:xfrm>
          <a:prstGeom prst="rightBrace">
            <a:avLst>
              <a:gd name="adj1" fmla="val 0"/>
              <a:gd name="adj2" fmla="val 50000"/>
            </a:avLst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авая фигурная скобка 57"/>
          <p:cNvSpPr/>
          <p:nvPr/>
        </p:nvSpPr>
        <p:spPr>
          <a:xfrm>
            <a:off x="1571604" y="3143248"/>
            <a:ext cx="357190" cy="1285884"/>
          </a:xfrm>
          <a:prstGeom prst="rightBrac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/>
          <p:cNvCxnSpPr>
            <a:stCxn id="8" idx="2"/>
          </p:cNvCxnSpPr>
          <p:nvPr/>
        </p:nvCxnSpPr>
        <p:spPr>
          <a:xfrm rot="5400000">
            <a:off x="7143543" y="3369929"/>
            <a:ext cx="987990" cy="844664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пм4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083" t="8333" r="2083" b="4166"/>
          <a:stretch>
            <a:fillRect/>
          </a:stretch>
        </p:blipFill>
        <p:spPr>
          <a:xfrm>
            <a:off x="5715008" y="4885826"/>
            <a:ext cx="2160000" cy="1972174"/>
          </a:xfrm>
          <a:prstGeom prst="rect">
            <a:avLst/>
          </a:prstGeom>
        </p:spPr>
      </p:pic>
      <p:pic>
        <p:nvPicPr>
          <p:cNvPr id="30" name="Рисунок 29" descr="пм4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480" y="5214950"/>
            <a:ext cx="1440000" cy="14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Размножение растений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1538" y="1714488"/>
            <a:ext cx="3071834" cy="1357322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семенное: </a:t>
            </a:r>
          </a:p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размножение семенами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14921" y="1357298"/>
            <a:ext cx="2857520" cy="192882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вегетативное: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размножение листьями и их частями, отрезками стеблей, луковицами, делением куста </a:t>
            </a:r>
          </a:p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285852" y="3714752"/>
            <a:ext cx="2500330" cy="1357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однолетние цветочные растения</a:t>
            </a:r>
          </a:p>
        </p:txBody>
      </p:sp>
      <p:sp>
        <p:nvSpPr>
          <p:cNvPr id="6" name="Овал 5"/>
          <p:cNvSpPr/>
          <p:nvPr/>
        </p:nvSpPr>
        <p:spPr>
          <a:xfrm>
            <a:off x="5357818" y="3643253"/>
            <a:ext cx="2571768" cy="135732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многолетние садовые и комнатные растения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2821769" y="1178703"/>
            <a:ext cx="571504" cy="357190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5893603" y="1035827"/>
            <a:ext cx="357190" cy="28575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2428861" y="3357563"/>
            <a:ext cx="571505" cy="1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4" idx="2"/>
            <a:endCxn id="6" idx="0"/>
          </p:cNvCxnSpPr>
          <p:nvPr/>
        </p:nvCxnSpPr>
        <p:spPr>
          <a:xfrm rot="16200000" flipH="1">
            <a:off x="6465127" y="3464677"/>
            <a:ext cx="357129" cy="21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 descr="пм26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83" t="7291" r="3125" b="11458"/>
          <a:stretch>
            <a:fillRect/>
          </a:stretch>
        </p:blipFill>
        <p:spPr>
          <a:xfrm>
            <a:off x="0" y="4500570"/>
            <a:ext cx="2160000" cy="1851429"/>
          </a:xfrm>
          <a:prstGeom prst="rect">
            <a:avLst/>
          </a:prstGeom>
        </p:spPr>
      </p:pic>
      <p:pic>
        <p:nvPicPr>
          <p:cNvPr id="31" name="Рисунок 30" descr="пм4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4357694"/>
            <a:ext cx="1255814" cy="2340000"/>
          </a:xfrm>
          <a:prstGeom prst="rect">
            <a:avLst/>
          </a:prstGeom>
        </p:spPr>
      </p:pic>
      <p:pic>
        <p:nvPicPr>
          <p:cNvPr id="35" name="Рисунок 34" descr="пм46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E7"/>
              </a:clrFrom>
              <a:clrTo>
                <a:srgbClr val="FFFFE7">
                  <a:alpha val="0"/>
                </a:srgbClr>
              </a:clrTo>
            </a:clrChange>
          </a:blip>
          <a:srcRect l="11809" t="9375" r="11809" b="7291"/>
          <a:stretch>
            <a:fillRect/>
          </a:stretch>
        </p:blipFill>
        <p:spPr>
          <a:xfrm>
            <a:off x="4786314" y="5058000"/>
            <a:ext cx="1215000" cy="1800000"/>
          </a:xfrm>
          <a:prstGeom prst="rect">
            <a:avLst/>
          </a:prstGeom>
        </p:spPr>
      </p:pic>
      <p:pic>
        <p:nvPicPr>
          <p:cNvPr id="34" name="Рисунок 33" descr="пм45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E9E3BF"/>
              </a:clrFrom>
              <a:clrTo>
                <a:srgbClr val="E9E3BF">
                  <a:alpha val="0"/>
                </a:srgbClr>
              </a:clrTo>
            </a:clrChange>
          </a:blip>
          <a:srcRect l="5224" t="9210" r="12686" b="18421"/>
          <a:stretch>
            <a:fillRect/>
          </a:stretch>
        </p:blipFill>
        <p:spPr>
          <a:xfrm>
            <a:off x="2857488" y="4698000"/>
            <a:ext cx="1728000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Однолетние цветочные растения выращивают двумя способами:</a:t>
            </a:r>
            <a:endParaRPr lang="ru-RU" sz="3200" dirty="0" smtClean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1785926"/>
            <a:ext cx="3071834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Семена сеют </a:t>
            </a:r>
            <a:endParaRPr lang="ru-RU" dirty="0" smtClean="0">
              <a:latin typeface="Comic Sans MS" pitchFamily="66" charset="0"/>
            </a:endParaRPr>
          </a:p>
          <a:p>
            <a:pPr algn="ctr"/>
            <a:r>
              <a:rPr lang="ru-RU" dirty="0" smtClean="0">
                <a:latin typeface="Comic Sans MS" pitchFamily="66" charset="0"/>
              </a:rPr>
              <a:t>в </a:t>
            </a:r>
            <a:r>
              <a:rPr lang="ru-RU" dirty="0" smtClean="0">
                <a:latin typeface="Comic Sans MS" pitchFamily="66" charset="0"/>
              </a:rPr>
              <a:t>открытый грунт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2066" y="1643050"/>
            <a:ext cx="3071834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Из семян выращивают рассаду, которую затем высаживают в цветник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3071810"/>
            <a:ext cx="2571768" cy="923330"/>
          </a:xfrm>
          <a:prstGeom prst="rect">
            <a:avLst/>
          </a:prstGeom>
          <a:solidFill>
            <a:srgbClr val="FFFF00"/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Цветочные растения 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начинают цвести не раньше июня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2066" y="2928934"/>
            <a:ext cx="3071834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Рассада позволяет получить цветущие растения в более ранние сроки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м2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BFFFC"/>
              </a:clrFrom>
              <a:clrTo>
                <a:srgbClr val="FBFF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6446" y="1142984"/>
            <a:ext cx="2984500" cy="2070100"/>
          </a:xfrm>
          <a:prstGeom prst="rect">
            <a:avLst/>
          </a:prstGeom>
        </p:spPr>
      </p:pic>
      <p:pic>
        <p:nvPicPr>
          <p:cNvPr id="8" name="Рисунок 7" descr="пм34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</a:blip>
          <a:srcRect l="13235" t="8333" r="15624" b="31249"/>
          <a:stretch>
            <a:fillRect/>
          </a:stretch>
        </p:blipFill>
        <p:spPr>
          <a:xfrm>
            <a:off x="5857884" y="4643446"/>
            <a:ext cx="3071834" cy="20717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58138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Comic Sans MS" pitchFamily="66" charset="0"/>
              </a:rPr>
              <a:t>Бархатцы </a:t>
            </a:r>
            <a:r>
              <a:rPr lang="ru-RU" sz="3200" dirty="0" smtClean="0">
                <a:latin typeface="Comic Sans MS" pitchFamily="66" charset="0"/>
              </a:rPr>
              <a:t>– неприхотливые быстрорастущие однолетние растения. </a:t>
            </a:r>
            <a:endParaRPr lang="ru-RU" sz="3200" dirty="0" smtClean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1107262">
            <a:off x="637056" y="1703201"/>
            <a:ext cx="392909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Семена бархатцев высевают </a:t>
            </a:r>
            <a:r>
              <a:rPr lang="ru-RU" dirty="0" smtClean="0">
                <a:latin typeface="Comic Sans MS" pitchFamily="66" charset="0"/>
              </a:rPr>
              <a:t>весной в цветник в конце мая. Цветение начинается через 50-60 дней после появления всходов.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05374" y="2915452"/>
            <a:ext cx="3786215" cy="1477328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Чтобы получить цветущие растения раньше, семена бархатцев нужно сеять в середине апреля для получения </a:t>
            </a:r>
            <a:r>
              <a:rPr lang="ru-RU" dirty="0" smtClean="0">
                <a:latin typeface="Comic Sans MS" pitchFamily="66" charset="0"/>
              </a:rPr>
              <a:t>рассады.</a:t>
            </a:r>
            <a:endParaRPr lang="ru-RU" dirty="0" smtClean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219998">
            <a:off x="1500166" y="4429132"/>
            <a:ext cx="3857651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Для выращивания цветочной рассады используют  посевные ящики, маркеры, трамбовку, лейку, совки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dirty="0" smtClean="0">
                <a:latin typeface="Comic Sans MS" pitchFamily="66" charset="0"/>
              </a:rPr>
              <a:t>Проверим свои знания</a:t>
            </a:r>
          </a:p>
        </p:txBody>
      </p:sp>
      <p:pic>
        <p:nvPicPr>
          <p:cNvPr id="3" name="Содержимое 3" descr="пм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9FFE5"/>
              </a:clrFrom>
              <a:clrTo>
                <a:srgbClr val="F9FFE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918" y="1357298"/>
            <a:ext cx="5715000" cy="4105275"/>
          </a:xfrm>
          <a:prstGeom prst="rect">
            <a:avLst/>
          </a:prstGeom>
        </p:spPr>
      </p:pic>
      <p:pic>
        <p:nvPicPr>
          <p:cNvPr id="4" name="Picture 8" descr="https://s3.stroi-news.ru/img/kartinki-chelovechka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2786058"/>
            <a:ext cx="2160000" cy="2160000"/>
          </a:xfrm>
          <a:prstGeom prst="rect">
            <a:avLst/>
          </a:prstGeom>
          <a:noFill/>
        </p:spPr>
      </p:pic>
      <p:pic>
        <p:nvPicPr>
          <p:cNvPr id="5" name="Picture 6" descr="https://s3.stroi-news.ru/img/kartinki-chelovechka-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643182"/>
            <a:ext cx="2520000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5143536" cy="7254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Когда это бывает?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4" name="Содержимое 3" descr="пм 1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6564676" y="0"/>
            <a:ext cx="2579324" cy="2520000"/>
          </a:xfrm>
        </p:spPr>
      </p:pic>
      <p:pic>
        <p:nvPicPr>
          <p:cNvPr id="9" name="Рисунок 8" descr="C:\Users\LENOVO\Downloads\пм7.jpg"/>
          <p:cNvPicPr/>
          <p:nvPr/>
        </p:nvPicPr>
        <p:blipFill>
          <a:blip r:embed="rId6" cstate="print"/>
          <a:srcRect l="12469" t="9404" r="52271" b="55945"/>
          <a:stretch>
            <a:fillRect/>
          </a:stretch>
        </p:blipFill>
        <p:spPr bwMode="auto">
          <a:xfrm>
            <a:off x="571472" y="1071546"/>
            <a:ext cx="2343150" cy="1438275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:\Users\LENOVO\Downloads\пм7.jpg"/>
          <p:cNvPicPr/>
          <p:nvPr/>
        </p:nvPicPr>
        <p:blipFill>
          <a:blip r:embed="rId6" cstate="print"/>
          <a:srcRect l="12469" t="51398" r="52271" b="13721"/>
          <a:stretch>
            <a:fillRect/>
          </a:stretch>
        </p:blipFill>
        <p:spPr bwMode="auto">
          <a:xfrm>
            <a:off x="3714744" y="3286124"/>
            <a:ext cx="2343150" cy="14478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C:\Users\LENOVO\Downloads\пм7.jpg"/>
          <p:cNvPicPr/>
          <p:nvPr/>
        </p:nvPicPr>
        <p:blipFill>
          <a:blip r:embed="rId6" cstate="print"/>
          <a:srcRect l="50883" t="9404" r="14144" b="55027"/>
          <a:stretch>
            <a:fillRect/>
          </a:stretch>
        </p:blipFill>
        <p:spPr bwMode="auto">
          <a:xfrm>
            <a:off x="642910" y="3286124"/>
            <a:ext cx="2324100" cy="1476375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C:\Users\LENOVO\Downloads\пм7.jpg"/>
          <p:cNvPicPr/>
          <p:nvPr/>
        </p:nvPicPr>
        <p:blipFill>
          <a:blip r:embed="rId6" cstate="print"/>
          <a:srcRect l="50883" t="50710" r="14144" b="13721"/>
          <a:stretch>
            <a:fillRect/>
          </a:stretch>
        </p:blipFill>
        <p:spPr bwMode="auto">
          <a:xfrm>
            <a:off x="3714744" y="1071546"/>
            <a:ext cx="2324100" cy="1476375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Овал 12"/>
          <p:cNvSpPr/>
          <p:nvPr/>
        </p:nvSpPr>
        <p:spPr>
          <a:xfrm>
            <a:off x="857224" y="2714620"/>
            <a:ext cx="360000" cy="36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643042" y="2714620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лето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86314" y="2714620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весна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643042" y="4929198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осень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786314" y="4857760"/>
            <a:ext cx="784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зима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4000496" y="2714620"/>
            <a:ext cx="360000" cy="36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928662" y="4929198"/>
            <a:ext cx="360000" cy="36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000496" y="4857760"/>
            <a:ext cx="360000" cy="36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285852" y="5715016"/>
            <a:ext cx="6574237" cy="369332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Чтобы перейти к следующему слайду, нажмите </a:t>
            </a:r>
            <a:r>
              <a:rPr lang="ru-RU" b="1" dirty="0" smtClean="0">
                <a:latin typeface="Comic Sans MS" pitchFamily="66" charset="0"/>
              </a:rPr>
              <a:t>ПРОБЕЛ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57950" y="2571744"/>
            <a:ext cx="2571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В какое время года сеют семена бархатцев на рассаду?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295</Words>
  <PresentationFormat>Экран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Интерактивная игра-презентация «КАК МЫ БАРХАТЦЫ САЖАЛИ»</vt:lpstr>
      <vt:lpstr>Цветочно-декоративные растения</vt:lpstr>
      <vt:lpstr>Слайд 3</vt:lpstr>
      <vt:lpstr>Строение цветочного растения:</vt:lpstr>
      <vt:lpstr>Размножение растений</vt:lpstr>
      <vt:lpstr>Однолетние цветочные растения выращивают двумя способами:</vt:lpstr>
      <vt:lpstr>Бархатцы – неприхотливые быстрорастущие однолетние растения. </vt:lpstr>
      <vt:lpstr>Проверим свои знания</vt:lpstr>
      <vt:lpstr>Когда это бывает?</vt:lpstr>
      <vt:lpstr>Что необходимо для посадки семян на рассаду?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95</cp:revision>
  <dcterms:created xsi:type="dcterms:W3CDTF">2024-11-21T06:54:12Z</dcterms:created>
  <dcterms:modified xsi:type="dcterms:W3CDTF">2024-11-25T19:01:17Z</dcterms:modified>
</cp:coreProperties>
</file>