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306" r:id="rId3"/>
    <p:sldId id="266" r:id="rId4"/>
    <p:sldId id="268" r:id="rId5"/>
    <p:sldId id="271" r:id="rId6"/>
    <p:sldId id="280" r:id="rId7"/>
    <p:sldId id="281" r:id="rId8"/>
    <p:sldId id="273" r:id="rId9"/>
    <p:sldId id="269" r:id="rId10"/>
    <p:sldId id="284" r:id="rId11"/>
    <p:sldId id="282" r:id="rId12"/>
    <p:sldId id="310" r:id="rId13"/>
    <p:sldId id="311" r:id="rId14"/>
    <p:sldId id="312" r:id="rId15"/>
    <p:sldId id="313" r:id="rId16"/>
    <p:sldId id="286" r:id="rId17"/>
    <p:sldId id="276" r:id="rId18"/>
    <p:sldId id="295" r:id="rId19"/>
    <p:sldId id="297" r:id="rId20"/>
    <p:sldId id="307" r:id="rId21"/>
    <p:sldId id="308" r:id="rId22"/>
    <p:sldId id="309" r:id="rId23"/>
    <p:sldId id="293" r:id="rId24"/>
    <p:sldId id="305" r:id="rId25"/>
    <p:sldId id="31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4F81BD"/>
    <a:srgbClr val="FF9900"/>
    <a:srgbClr val="FFFFFF"/>
    <a:srgbClr val="FF99CC"/>
    <a:srgbClr val="009900"/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80" autoAdjust="0"/>
  </p:normalViewPr>
  <p:slideViewPr>
    <p:cSldViewPr>
      <p:cViewPr varScale="1">
        <p:scale>
          <a:sx n="83" d="100"/>
          <a:sy n="83" d="100"/>
        </p:scale>
        <p:origin x="-864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77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D2C97-A834-43C1-BE1F-527A9307F3D7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EAF5D-0DBF-4084-8E13-259B95B5AB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83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7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47.gi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5.jpeg"/><Relationship Id="rId5" Type="http://schemas.openxmlformats.org/officeDocument/2006/relationships/image" Target="../media/image65.jpeg"/><Relationship Id="rId10" Type="http://schemas.openxmlformats.org/officeDocument/2006/relationships/slide" Target="slide3.xml"/><Relationship Id="rId4" Type="http://schemas.openxmlformats.org/officeDocument/2006/relationships/image" Target="../media/image64.png"/><Relationship Id="rId9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3.png"/><Relationship Id="rId7" Type="http://schemas.openxmlformats.org/officeDocument/2006/relationships/image" Target="../media/image72.jpeg"/><Relationship Id="rId12" Type="http://schemas.openxmlformats.org/officeDocument/2006/relationships/image" Target="../media/image47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5.jpeg"/><Relationship Id="rId5" Type="http://schemas.openxmlformats.org/officeDocument/2006/relationships/image" Target="../media/image65.jpeg"/><Relationship Id="rId10" Type="http://schemas.openxmlformats.org/officeDocument/2006/relationships/slide" Target="slide3.xml"/><Relationship Id="rId4" Type="http://schemas.openxmlformats.org/officeDocument/2006/relationships/image" Target="../media/image64.png"/><Relationship Id="rId9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63.png"/><Relationship Id="rId7" Type="http://schemas.openxmlformats.org/officeDocument/2006/relationships/image" Target="../media/image77.jpeg"/><Relationship Id="rId12" Type="http://schemas.openxmlformats.org/officeDocument/2006/relationships/image" Target="../media/image47.g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5.jpeg"/><Relationship Id="rId5" Type="http://schemas.openxmlformats.org/officeDocument/2006/relationships/image" Target="../media/image65.jpeg"/><Relationship Id="rId10" Type="http://schemas.openxmlformats.org/officeDocument/2006/relationships/slide" Target="slide3.xml"/><Relationship Id="rId4" Type="http://schemas.openxmlformats.org/officeDocument/2006/relationships/image" Target="../media/image64.png"/><Relationship Id="rId9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63.png"/><Relationship Id="rId7" Type="http://schemas.openxmlformats.org/officeDocument/2006/relationships/image" Target="../media/image82.jpeg"/><Relationship Id="rId12" Type="http://schemas.openxmlformats.org/officeDocument/2006/relationships/image" Target="../media/image47.gi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11" Type="http://schemas.openxmlformats.org/officeDocument/2006/relationships/image" Target="../media/image5.jpeg"/><Relationship Id="rId5" Type="http://schemas.openxmlformats.org/officeDocument/2006/relationships/image" Target="../media/image65.jpeg"/><Relationship Id="rId10" Type="http://schemas.openxmlformats.org/officeDocument/2006/relationships/slide" Target="slide3.xml"/><Relationship Id="rId4" Type="http://schemas.openxmlformats.org/officeDocument/2006/relationships/image" Target="../media/image64.png"/><Relationship Id="rId9" Type="http://schemas.openxmlformats.org/officeDocument/2006/relationships/image" Target="../media/image8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olshoyvopros.ru/questions/2548676-chem-bogata-samarskaja-oblast-kakie-poleznye-iskopaemye-tam-dobyvajut.html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s://mi-udivljaem.livejournal.com/20495.html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abricators.ru/zavody/samarskaya-oblast" TargetMode="External"/><Relationship Id="rId5" Type="http://schemas.openxmlformats.org/officeDocument/2006/relationships/hyperlink" Target="https://must-see.top/dostoprimechatelnosti-samarskoj-oblasti/" TargetMode="External"/><Relationship Id="rId4" Type="http://schemas.openxmlformats.org/officeDocument/2006/relationships/hyperlink" Target="https://ru.wikipedia.org/wiki/&#1057;&#1072;&#1084;&#1072;&#1088;&#1072;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image" Target="../media/image7.jpeg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11" Type="http://schemas.microsoft.com/office/2007/relationships/hdphoto" Target="../media/hdphoto2.wdp"/><Relationship Id="rId5" Type="http://schemas.openxmlformats.org/officeDocument/2006/relationships/image" Target="../media/image11.png"/><Relationship Id="rId15" Type="http://schemas.openxmlformats.org/officeDocument/2006/relationships/image" Target="../media/image5.jpe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microsoft.com/office/2007/relationships/hdphoto" Target="../media/hdphoto1.wdp"/><Relationship Id="rId1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8.jpeg"/><Relationship Id="rId7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1.jpeg"/><Relationship Id="rId7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3.png"/><Relationship Id="rId7" Type="http://schemas.openxmlformats.org/officeDocument/2006/relationships/slide" Target="slide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331691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ЗНАТОКИ РОДНОГО КРАЯ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496944" cy="720080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ИНТЕРАКТИВНАЯ ИГРА-ВИКТОРИНА ДЛЯ ДЕТЕЙ 5-7 ЛЕТ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Звездочка\Desktop\5ea6b10da89055828044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573016"/>
            <a:ext cx="2736304" cy="2050683"/>
          </a:xfrm>
          <a:prstGeom prst="rect">
            <a:avLst/>
          </a:prstGeom>
          <a:noFill/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5536" y="5949280"/>
            <a:ext cx="48965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Разработала: Вашкина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Татьяна Александровна, 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воспитатель ГБОУ СОШ «ОЦ» с.Кротовка СП д/с «Звёздочка»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Picture 14" descr="https://thumbs.dreamstime.com/b/%D0%BA%D0%BD%D0%BE%D0%BF%D0%BA%D0%B0-%D1%81-%D0%B5-%D1%83%D1%8E%D1%89%D0%B5%D0%B3%D0%BE-%D0%B7%D0%BD%D0%B0%D1%87%D0%BA%D0%B0-%D1%81%D1%82%D1%80%D0%B5-%D0%BA%D0%B8-%D0%BE%D1%81%D0%BD%D0%B8%D1%81%D1%82%D0%B0%D1%8F-%D0%B7%D0%B5-%D0%B5%D0%BD%D0%B0%D1%8F-%D0%BA%D1%80%D1%83%D0%B3-%D0%B0%D1%8F-90004070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8857" r="4082" b="18200"/>
          <a:stretch/>
        </p:blipFill>
        <p:spPr bwMode="auto">
          <a:xfrm>
            <a:off x="8100392" y="5805264"/>
            <a:ext cx="7360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КАКОЙ МУЗЫКАЛЬНЫЙ ИНСТРУМЕНТ ИЗОБРЕЛИ В САМАРСКОЙ ОБЛАСТИ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2770" name="БАЯН" descr="https://yt3.ggpht.com/a/AATXAJxrzqaq0sWtoNX7kszKJjtYEgfv_Yp6HQmJaQ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636912"/>
            <a:ext cx="2520280" cy="2520280"/>
          </a:xfrm>
          <a:prstGeom prst="rect">
            <a:avLst/>
          </a:prstGeom>
          <a:noFill/>
        </p:spPr>
      </p:pic>
      <p:pic>
        <p:nvPicPr>
          <p:cNvPr id="32772" name="БУБЕН" descr="https://i.pinimg.com/736x/6a/d3/bb/6ad3bb23da192ff8da0d43e21ea2708b--music-clipart-image-c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24944"/>
            <a:ext cx="2046523" cy="2088232"/>
          </a:xfrm>
          <a:prstGeom prst="rect">
            <a:avLst/>
          </a:prstGeom>
          <a:noFill/>
        </p:spPr>
      </p:pic>
      <p:pic>
        <p:nvPicPr>
          <p:cNvPr id="32780" name="СКРИПКА" descr="https://www.factroom.ru/wp-content/uploads/2019/12/anekdot-pro-dvuh-skripachej_post.png"/>
          <p:cNvPicPr>
            <a:picLocks noChangeAspect="1" noChangeArrowheads="1"/>
          </p:cNvPicPr>
          <p:nvPr/>
        </p:nvPicPr>
        <p:blipFill>
          <a:blip r:embed="rId4" cstate="print"/>
          <a:srcRect l="6818"/>
          <a:stretch>
            <a:fillRect/>
          </a:stretch>
        </p:blipFill>
        <p:spPr bwMode="auto">
          <a:xfrm>
            <a:off x="5934124" y="2348880"/>
            <a:ext cx="2705233" cy="2952328"/>
          </a:xfrm>
          <a:prstGeom prst="rect">
            <a:avLst/>
          </a:prstGeom>
          <a:noFill/>
        </p:spPr>
      </p:pic>
      <p:pic>
        <p:nvPicPr>
          <p:cNvPr id="32781" name="ИСКРЫ" descr="C:\Users\Звездочка\Desktop\Kembang-Api-Tahun-Baru-75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04664"/>
            <a:ext cx="4201686" cy="4201686"/>
          </a:xfrm>
          <a:prstGeom prst="rect">
            <a:avLst/>
          </a:prstGeom>
          <a:noFill/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ПРОИЗВОДЯТ НА ЗАВОДЕ «ПРОГРЕСС»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4818" name="МАШИНА" descr="https://images.cdn.circlesix.co/image/2/1200/630/5/uploads/posts/2015/10/7d3f7e68-fcff-4702-a7f9-aaedee54a9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5837" y="1916832"/>
            <a:ext cx="2606003" cy="1368152"/>
          </a:xfrm>
          <a:prstGeom prst="rect">
            <a:avLst/>
          </a:prstGeom>
          <a:noFill/>
        </p:spPr>
      </p:pic>
      <p:pic>
        <p:nvPicPr>
          <p:cNvPr id="34822" name="ПОСУДА" descr="https://i.pinimg.com/736x/4b/45/af/4b45aff4b1af16825524b74ba2ebf408--scrapbooking-image-image-c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1597" y="1988840"/>
            <a:ext cx="2402571" cy="1224136"/>
          </a:xfrm>
          <a:prstGeom prst="rect">
            <a:avLst/>
          </a:prstGeom>
          <a:noFill/>
        </p:spPr>
      </p:pic>
      <p:pic>
        <p:nvPicPr>
          <p:cNvPr id="34825" name="Picture 9" descr="http://gklaunch.ru/wp-content/uploads/2019/11/KNZ_0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501008"/>
            <a:ext cx="4429712" cy="2948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7" name="РАКЕТА" descr="https://bumper-stickers.ru/46249-thickbox_default/kosmicheskaja-raketa.jpg"/>
          <p:cNvPicPr>
            <a:picLocks noChangeAspect="1" noChangeArrowheads="1"/>
          </p:cNvPicPr>
          <p:nvPr/>
        </p:nvPicPr>
        <p:blipFill>
          <a:blip r:embed="rId5" cstate="print"/>
          <a:srcRect l="22540" r="24868"/>
          <a:stretch>
            <a:fillRect/>
          </a:stretch>
        </p:blipFill>
        <p:spPr bwMode="auto">
          <a:xfrm rot="19195655">
            <a:off x="6654124" y="1396835"/>
            <a:ext cx="1297850" cy="2467742"/>
          </a:xfrm>
          <a:prstGeom prst="rect">
            <a:avLst/>
          </a:prstGeom>
          <a:noFill/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8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3469E-6 C -0.01059 -0.00925 -0.03611 -0.01341 -0.04931 -0.01595 C -0.06615 -0.02312 -0.10191 -0.02289 -0.11788 -0.02382 C -0.13958 -0.02821 -0.16059 -0.03631 -0.18212 -0.04163 C -0.22292 -0.04093 -0.26372 -0.04093 -0.30451 -0.03978 C -0.31146 -0.03954 -0.3184 -0.03885 -0.32535 -0.03769 C -0.33003 -0.037 -0.33889 -0.03168 -0.33889 -0.03168 C -0.35816 -0.03469 -0.37674 -0.03746 -0.39549 -0.04371 C -0.41441 -0.04301 -0.43333 -0.04278 -0.45226 -0.04163 C -0.46858 -0.0407 -0.48542 -0.03145 -0.50156 -0.02775 C -0.51076 -0.02174 -0.50556 -0.02544 -0.51649 -0.01595 C -0.51753 -0.01503 -0.53542 -0.01133 -0.53889 -0.00994 C -0.54531 -0.0074 -0.55069 -0.00347 -0.55677 -2.53469E-6 C -0.56128 0.00255 -0.56701 0.00393 -0.5717 0.00602 C -0.57448 0.0185 -0.57674 0.02521 -0.58212 0.03585 C -0.58351 0.03862 -0.58628 0.03932 -0.58802 0.04186 C -0.59045 0.04533 -0.5941 0.05366 -0.5941 0.05366 C -0.59861 0.07285 -0.60208 0.09158 -0.60451 0.11147 C -0.60486 0.11471 -0.60538 0.11818 -0.6059 0.12142 C -0.60677 0.12674 -0.60903 0.13714 -0.60903 0.13714 C -0.60851 0.16559 -0.61649 0.19797 -0.6059 0.22271 C -0.60278 0.22988 -0.5908 0.23867 -0.58663 0.2426 C -0.58524 0.24399 -0.58212 0.24653 -0.58212 0.24653 C -0.58021 0.25185 -0.57812 0.26226 -0.57465 0.26642 C -0.56632 0.27637 -0.55972 0.27868 -0.54931 0.28238 C -0.53993 0.2914 -0.53056 0.30666 -0.51944 0.31013 C -0.51163 0.3173 -0.50295 0.31776 -0.4941 0.32216 C -0.47812 0.33025 -0.46997 0.33372 -0.45226 0.33603 C -0.44149 0.34112 -0.4533 0.33603 -0.43142 0.33997 C -0.41024 0.34367 -0.39149 0.34667 -0.37014 0.34806 C -0.3066 0.34644 -0.24687 0.33973 -0.18351 0.33812 C -0.17205 0.33256 -0.15972 0.33187 -0.14774 0.33002 C -0.13472 0.32563 -0.12222 0.31985 -0.10903 0.31614 C -0.08837 0.30273 -0.06302 0.29649 -0.04028 0.29441 C -0.04028 0.29441 -0.02396 0.2914 -0.0224 0.29024 C -0.01684 0.28608 -0.0158 0.27105 -0.01198 0.26457 C -0.00747 0.25694 -0.01059 0.26365 -0.00451 0.25648 C -0.00139 0.25278 0.00451 0.24468 0.00451 0.24468 C 0.00677 0.23173 0.01042 0.21948 0.01337 0.20676 C 0.01719 0.1723 0.01406 0.13714 0.01944 0.10338 C 0.01892 0.08881 0.01927 0.07424 0.01788 0.05967 C 0.01736 0.05435 0.01337 0.05065 0.01198 0.04579 C 0.00764 0.03076 0.00399 0.0155 1.11111E-6 -2.53469E-6 Z " pathEditMode="relative" ptsTypes="fffffffffffffffffffffffffffffffffffffffffff">
                                      <p:cBhvr>
                                        <p:cTn id="18" dur="2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ЛОДКА С ПАРУСОМ ПЛЫВЁТ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ПУТЕШЕСТВОВАТЬ ЗОВЁТ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6093296"/>
            <a:ext cx="52565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СТЕЛА ЛАДЬЯ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2" name="ЛАДЬЯ" descr="C:\Users\Звездочка\Desktop\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5688632" cy="4266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ЛАД" descr="C:\Users\Звездочка\Desktop\ЛАДЬ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700808"/>
            <a:ext cx="5688632" cy="4266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45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ЕДЕМ НА КРАЙ СВЕТА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ПОКУПАЕМ ТАМ БИЛЕТЫ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6093296"/>
            <a:ext cx="52565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ЖЕЛЕЗНОДОРОЖНЫЙ ВОКЗАЛ САМАРЫ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0" name="Picture 2" descr="C:\Users\Звездочка\Desktop\LxvHc2KcN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444000" cy="4260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1" name="ВОКЗ" descr="C:\Users\Звездочка\Desktop\imgonline-com-ua-Blur-Linear-mJPFuTP80sc0Eab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00808"/>
            <a:ext cx="6479788" cy="42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0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ПОБЫВАТЬ НА НЕЙ МЫ РАДЫ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ТУТ ПРОВОДЯТСЯ ПАРАДЫ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6093296"/>
            <a:ext cx="52565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ПЛОЩАДЬ КУЙБЫШЕВА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4" name="Picture 2" descr="C:\Users\Звездочка\Desktop\8998091fap.jpg"/>
          <p:cNvPicPr>
            <a:picLocks noChangeAspect="1" noChangeArrowheads="1"/>
          </p:cNvPicPr>
          <p:nvPr/>
        </p:nvPicPr>
        <p:blipFill>
          <a:blip r:embed="rId2" cstate="print"/>
          <a:srcRect l="14171" r="9771" b="3390"/>
          <a:stretch>
            <a:fillRect/>
          </a:stretch>
        </p:blipFill>
        <p:spPr bwMode="auto">
          <a:xfrm>
            <a:off x="1331640" y="1700808"/>
            <a:ext cx="6408712" cy="4239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56" name="КУЙ" descr="C:\Users\Звездочка\Desktop\imgonline-com-ua-Blur-Linear-4KzuLo99U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00808"/>
            <a:ext cx="6448328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04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 ВОРОТ ДО ВОРОТ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ЛОВКО БЕГАЕТ НАРОД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6093296"/>
            <a:ext cx="52565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СТАДИОН САМАРА АРЕНА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8" name="Picture 2" descr="C:\Users\Звездочка\Desktop\20180424.jpg"/>
          <p:cNvPicPr>
            <a:picLocks noChangeAspect="1" noChangeArrowheads="1"/>
          </p:cNvPicPr>
          <p:nvPr/>
        </p:nvPicPr>
        <p:blipFill>
          <a:blip r:embed="rId2" cstate="print"/>
          <a:srcRect l="2019"/>
          <a:stretch>
            <a:fillRect/>
          </a:stretch>
        </p:blipFill>
        <p:spPr bwMode="auto">
          <a:xfrm>
            <a:off x="1236614" y="1988841"/>
            <a:ext cx="6588000" cy="3924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80" name="СТАДИОН" descr="https://srv2.imgonline.com.ua/result_img/imgonline-com-ua-Blur-Linear-ics5GaO6lPsQk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0360" y="1988841"/>
            <a:ext cx="6552000" cy="3925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93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873656" y="2348880"/>
            <a:ext cx="4751676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Такой простор предстанет глазу,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Такая ширь и благодать –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Всю усталость позабудешь сразу,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Стоит лишь площадку увидать.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 высоты шикарный вид на Волгу,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Нашу Волгу, матушку-реку.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Острова, зелёный лес и горы -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На другом далёком берегу.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 АССОЦИАЦИЮ!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46" name="ВЕРТОЛЕТКА" descr="http://zoommer.ru/lj/samara/samara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916832"/>
            <a:ext cx="477341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АД"/>
          <p:cNvSpPr/>
          <p:nvPr/>
        </p:nvSpPr>
        <p:spPr>
          <a:xfrm>
            <a:off x="3851920" y="5229200"/>
            <a:ext cx="48245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СМОТРОВАЯ ПЛОЩАДКА «ВЕРТОЛЁТКА»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8" name="ВЕРТОЛЕТ" descr="https://cdn-0.imagensemoldes.com.br/wp-content/uploads/2020/05/Imagem-Cute-Helic%C3%B3ptero-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48880"/>
            <a:ext cx="2910069" cy="2304256"/>
          </a:xfrm>
          <a:prstGeom prst="rect">
            <a:avLst/>
          </a:prstGeom>
          <a:noFill/>
        </p:spPr>
      </p:pic>
      <p:pic>
        <p:nvPicPr>
          <p:cNvPr id="7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73656" y="2348880"/>
            <a:ext cx="4751676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Красивый замок, величавый —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err="1">
                <a:solidFill>
                  <a:srgbClr val="002060"/>
                </a:solidFill>
              </a:rPr>
              <a:t>Хрящёвки</a:t>
            </a:r>
            <a:r>
              <a:rPr lang="ru-RU" b="1" dirty="0">
                <a:solidFill>
                  <a:srgbClr val="002060"/>
                </a:solidFill>
              </a:rPr>
              <a:t> дивный уголок.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Стою и слушаю Вивальди,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А рядом рыцари с конем.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Как будто в готику вернулась.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Витраж и башни мне милы.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Горгульи нежно изогнулись,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Фонтан, химеры и сады.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 АССОЦИАЦИЮ!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124" name="ПЕСОК" descr="https://thumbs.dreamstime.com/b/%D1%80%D0%B5%D0%B0%D0%BB%D0%B8%D1%81%D1%82%D0%B8%D1%87%D0%B5%D1%81%D0%BA%D0%BE%D0%B5-d-%D0%B4%D0%B5%D1%82%D0%B0%D0%BB%D0%B8%D0%B7%D0%B8%D1%80%D0%BE%D0%B2%D0%B0%D0%BB%D0%BE-%D0%B7%D0%B0%D0%BC%D0%BE%D0%BA-%D0%BF%D0%B5%D1%81%D0%BA%D0%B0-%D1%81-%D1%84%D0%BB%D0%B0%D0%B3%D0%BE%D0%BC-%D0%B2%D0%B5%D0%BA%D1%82%D0%BE%D1%80-138388326.jpg"/>
          <p:cNvPicPr>
            <a:picLocks noChangeAspect="1" noChangeArrowheads="1"/>
          </p:cNvPicPr>
          <p:nvPr/>
        </p:nvPicPr>
        <p:blipFill>
          <a:blip r:embed="rId2" cstate="print"/>
          <a:srcRect l="11525" t="5763" r="9240" b="6359"/>
          <a:stretch>
            <a:fillRect/>
          </a:stretch>
        </p:blipFill>
        <p:spPr bwMode="auto">
          <a:xfrm>
            <a:off x="611560" y="1973131"/>
            <a:ext cx="2808312" cy="31146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51920" y="5229200"/>
            <a:ext cx="48245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ЗАМОК ГАРИБАЛЬДИ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ЗАМОК" descr="https://live.staticflickr.com/65535/48651991516_b22aed00cb_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1" y="1917184"/>
            <a:ext cx="4753857" cy="31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873656" y="2348880"/>
            <a:ext cx="4751676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Туда так просто не заглянешь,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Он спрятан за сталью дверей.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Есть у нас в Самаре –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Подземный памятник музей!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 АССОЦИАЦИЮ!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3010" name="БУНКЕР" descr="https://ic.pics.livejournal.com/cr2/25595167/706142/706142_original.jpg"/>
          <p:cNvPicPr>
            <a:picLocks noChangeAspect="1" noChangeArrowheads="1"/>
          </p:cNvPicPr>
          <p:nvPr/>
        </p:nvPicPr>
        <p:blipFill>
          <a:blip r:embed="rId2" cstate="print"/>
          <a:srcRect r="3664" b="3078"/>
          <a:stretch>
            <a:fillRect/>
          </a:stretch>
        </p:blipFill>
        <p:spPr bwMode="auto">
          <a:xfrm>
            <a:off x="3851920" y="1916832"/>
            <a:ext cx="4720942" cy="31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1920" y="5229200"/>
            <a:ext cx="48245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БУНКЕР СТАЛИНА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3020" name="ДВЕРЬ" descr="https://cdn5.vectorstock.com/i/1000x1000/06/34/steel-open-door-of-bunker-vector-10710634.jpg"/>
          <p:cNvPicPr>
            <a:picLocks noChangeAspect="1" noChangeArrowheads="1"/>
          </p:cNvPicPr>
          <p:nvPr/>
        </p:nvPicPr>
        <p:blipFill>
          <a:blip r:embed="rId3" cstate="print"/>
          <a:srcRect l="2016" t="1867" r="31446" b="10387"/>
          <a:stretch>
            <a:fillRect/>
          </a:stretch>
        </p:blipFill>
        <p:spPr bwMode="auto">
          <a:xfrm>
            <a:off x="755576" y="1988840"/>
            <a:ext cx="2123469" cy="3024336"/>
          </a:xfrm>
          <a:prstGeom prst="rect">
            <a:avLst/>
          </a:prstGeom>
          <a:noFill/>
        </p:spPr>
      </p:pic>
      <p:pic>
        <p:nvPicPr>
          <p:cNvPr id="7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873656" y="2348880"/>
            <a:ext cx="4751676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Знают взрослые и дети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Много есть чудес на свете: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Пирамиды и вулканы,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Джунгли, степи, океаны,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Но хочу сказать, друзья: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«Мне милей моя земля:</a:t>
            </a:r>
          </a:p>
          <a:p>
            <a:pPr algn="ctr" fontAlgn="base"/>
            <a:r>
              <a:rPr lang="ru-RU" b="1" dirty="0">
                <a:solidFill>
                  <a:srgbClr val="002060"/>
                </a:solidFill>
              </a:rPr>
              <a:t>Жигулёвск, Волга река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И Самарская...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 АССОЦИАЦИЮ!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5229200"/>
            <a:ext cx="475252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НАЦИОНАЛЬНЫЙ ПАРК САМАРСКАЯ ЛУКА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5059" name="Picture 3" descr="C:\Users\Звездочк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917184"/>
            <a:ext cx="4743036" cy="3168000"/>
          </a:xfrm>
          <a:prstGeom prst="rect">
            <a:avLst/>
          </a:prstGeom>
          <a:noFill/>
        </p:spPr>
      </p:pic>
      <p:pic>
        <p:nvPicPr>
          <p:cNvPr id="45061" name="ЛУК" descr="https://www.pidgi.net/wiki/images/5/50/Bow_and_Arrow_-_The_Legend_of_Zelda_A_Link_to_the_P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32856"/>
            <a:ext cx="2639813" cy="2808312"/>
          </a:xfrm>
          <a:prstGeom prst="rect">
            <a:avLst/>
          </a:prstGeom>
          <a:noFill/>
        </p:spPr>
      </p:pic>
      <p:pic>
        <p:nvPicPr>
          <p:cNvPr id="7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анила\Desktop\pic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Выбирайте задание, внимательно слушайте вопрос, дайте на него ответ.</a:t>
            </a:r>
          </a:p>
          <a:p>
            <a:pPr marL="285750" indent="-285750">
              <a:lnSpc>
                <a:spcPct val="150000"/>
              </a:lnSpc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Чтобы выбрать ответ, наведите курсор на нужную картинку и нажмите на левую клавишу компьютерной мыши. Если ответ правильный картинка 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будет двигаться,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если нет – исчезнет, нужно дать другой ответ.</a:t>
            </a:r>
          </a:p>
          <a:p>
            <a:pPr marL="285750" indent="-285750">
              <a:lnSpc>
                <a:spcPct val="150000"/>
              </a:lnSpc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Чтобы продолжить игру, нажмите на кнопку 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en-US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MENU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          в правом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нижнем углу экрана. </a:t>
            </a:r>
          </a:p>
          <a:p>
            <a:pPr marL="285750" indent="-285750">
              <a:lnSpc>
                <a:spcPct val="150000"/>
              </a:lnSpc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Чтобы завершить игру перейдите в 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en-US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MENU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нажмите на кнопку «ВЫКЛЮЧИТЬ»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ПРАВИЛА ВИКТОРИНЫ: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AutoShape 10" descr="https://yt3.ggpht.com/ytc/AMLnZu8o_GG1d2orNV4VP8YNYqGln45FFskaX1eWb-0Hxg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12" descr="https://thumbs.dreamstime.com/b/%D0%B8%D0%BB%D0%BB%D1%8E%D1%81%D1%82%D1%80%D0%B0%D1%86%D0%B8%D1%8F-%D0%B2%D0%B5%D0%BA%D1%82%D0%BE%D1%80%D0%B0-%D1%81%D0%B8%D0%BB%D1%8B-%D1%8D%D0%BB%D0%B5%D0%B3%D0%B0%D0%BD%D1%82%D0%BD%D1%8B%D0%B9-%D0%B7%D0%B5%D0%BB%D0%B5%D0%BD%D0%B0%D1%8F-%D0%BA%D1%80%D1%83%D0%B3%D0%BB%D1%8B%D0%B9-%D0%B7%D0%BD%D0%B0%D1%87%D0%BE%D0%BA-%D0%BA%D0%BD%D0%BE%D0%BF%D0%BA%D0%B8-%D0%B2-1672991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5" t="9689" r="10485" b="11557"/>
          <a:stretch/>
        </p:blipFill>
        <p:spPr bwMode="auto">
          <a:xfrm>
            <a:off x="2626879" y="5445264"/>
            <a:ext cx="36094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6840516" y="4149080"/>
            <a:ext cx="39578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52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Звездочка\Desktop\486-4864245_ice-cream-png-ice-crea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556792"/>
            <a:ext cx="936104" cy="20331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ФОРМУЛА ЧЕГО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64" name="Picture 16" descr="https://cdn.pixabay.com/photo/2013/03/29/13/39/add-97617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8881" y="2420888"/>
            <a:ext cx="762999" cy="720080"/>
          </a:xfrm>
          <a:prstGeom prst="rect">
            <a:avLst/>
          </a:prstGeom>
          <a:noFill/>
        </p:spPr>
      </p:pic>
      <p:pic>
        <p:nvPicPr>
          <p:cNvPr id="2067" name="Picture 19" descr="C:\Users\Звездочка\Desktop\1200px-Emblem-equal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276872"/>
            <a:ext cx="1008000" cy="1008000"/>
          </a:xfrm>
          <a:prstGeom prst="rect">
            <a:avLst/>
          </a:prstGeom>
          <a:noFill/>
        </p:spPr>
      </p:pic>
      <p:pic>
        <p:nvPicPr>
          <p:cNvPr id="2070" name="ВОПРОС" descr="C:\Users\Звездочка\Desktop\question_mark_bl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412776"/>
            <a:ext cx="1656184" cy="243515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6093296"/>
            <a:ext cx="518457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ФАБРИКА МОРОЖЕНОГО «САМПО»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image.freepik.com/free-vector/happy-cow-cartoon-standing-on-milk-bottle_49499-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673431"/>
            <a:ext cx="1440160" cy="1987697"/>
          </a:xfrm>
          <a:prstGeom prst="rect">
            <a:avLst/>
          </a:prstGeom>
          <a:noFill/>
        </p:spPr>
      </p:pic>
      <p:pic>
        <p:nvPicPr>
          <p:cNvPr id="1033" name="Picture 9" descr="C:\Users\Звездочка\Desktop\ae1291e0104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5838" y="1845024"/>
            <a:ext cx="1568250" cy="1800000"/>
          </a:xfrm>
          <a:prstGeom prst="rect">
            <a:avLst/>
          </a:prstGeom>
          <a:noFill/>
        </p:spPr>
      </p:pic>
      <p:pic>
        <p:nvPicPr>
          <p:cNvPr id="1039" name="САМПО" descr="https://avatars.mds.yandex.net/get-zen_doc/62917/pub_5d3e9be144742600aeefd738_5d3e9beff2df2500ad68278c/scale_1200"/>
          <p:cNvPicPr>
            <a:picLocks noChangeAspect="1" noChangeArrowheads="1"/>
          </p:cNvPicPr>
          <p:nvPr/>
        </p:nvPicPr>
        <p:blipFill>
          <a:blip r:embed="rId8" cstate="print"/>
          <a:srcRect t="3571"/>
          <a:stretch>
            <a:fillRect/>
          </a:stretch>
        </p:blipFill>
        <p:spPr bwMode="auto">
          <a:xfrm>
            <a:off x="4863482" y="4005064"/>
            <a:ext cx="2732854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0" name="МОРОЖЕНОЕ" descr="C:\Users\Звездочка\Desktop\81571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664" y="4005064"/>
            <a:ext cx="3058989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Данила\Desktop\pic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67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3" name="Picture 7" descr="C:\Users\Звездочка\Desktop\5c019bd3700ccb4bb21ad2c2_114_aHlkcm9lbGVjdHJpYw-p-2000.jpeg"/>
          <p:cNvPicPr>
            <a:picLocks noChangeAspect="1" noChangeArrowheads="1"/>
          </p:cNvPicPr>
          <p:nvPr/>
        </p:nvPicPr>
        <p:blipFill>
          <a:blip r:embed="rId2" cstate="print"/>
          <a:srcRect l="20505" t="12501" r="32524"/>
          <a:stretch>
            <a:fillRect/>
          </a:stretch>
        </p:blipFill>
        <p:spPr bwMode="auto">
          <a:xfrm>
            <a:off x="6804248" y="1924833"/>
            <a:ext cx="1512168" cy="14281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ФОРМУЛА ЧЕГО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64" name="Picture 16" descr="https://cdn.pixabay.com/photo/2013/03/29/13/39/add-97617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4945" y="2420888"/>
            <a:ext cx="762999" cy="720080"/>
          </a:xfrm>
          <a:prstGeom prst="rect">
            <a:avLst/>
          </a:prstGeom>
          <a:noFill/>
        </p:spPr>
      </p:pic>
      <p:pic>
        <p:nvPicPr>
          <p:cNvPr id="2067" name="Picture 19" descr="C:\Users\Звездочка\Desktop\1200px-Emblem-equal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232" y="2276872"/>
            <a:ext cx="1008000" cy="1008000"/>
          </a:xfrm>
          <a:prstGeom prst="rect">
            <a:avLst/>
          </a:prstGeom>
          <a:noFill/>
        </p:spPr>
      </p:pic>
      <p:pic>
        <p:nvPicPr>
          <p:cNvPr id="2070" name="ВОПРОС" descr="C:\Users\Звездочка\Desktop\question_mark_bl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25896"/>
            <a:ext cx="1656184" cy="243515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6093296"/>
            <a:ext cx="518457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ЖИГУЛЁВСКАЯ ГЭС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38" name="Picture 2" descr="https://static.norma.uz/images/131969_e33e19e6f8d3c88539a83c519f6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742" y="1916832"/>
            <a:ext cx="2587114" cy="1440160"/>
          </a:xfrm>
          <a:prstGeom prst="rect">
            <a:avLst/>
          </a:prstGeom>
          <a:noFill/>
        </p:spPr>
      </p:pic>
      <p:pic>
        <p:nvPicPr>
          <p:cNvPr id="39942" name="Picture 6" descr="https://static10.tgstat.ru/channels/_0/67/671e141a424a458b4254d0920286701e.jpg"/>
          <p:cNvPicPr>
            <a:picLocks noChangeAspect="1" noChangeArrowheads="1"/>
          </p:cNvPicPr>
          <p:nvPr/>
        </p:nvPicPr>
        <p:blipFill>
          <a:blip r:embed="rId7" cstate="print"/>
          <a:srcRect l="13793" r="10345"/>
          <a:stretch>
            <a:fillRect/>
          </a:stretch>
        </p:blipFill>
        <p:spPr bwMode="auto">
          <a:xfrm>
            <a:off x="4283968" y="1772816"/>
            <a:ext cx="1311042" cy="1728192"/>
          </a:xfrm>
          <a:prstGeom prst="rect">
            <a:avLst/>
          </a:prstGeom>
          <a:noFill/>
        </p:spPr>
      </p:pic>
      <p:pic>
        <p:nvPicPr>
          <p:cNvPr id="39945" name="ГЭС" descr="https://ic.pics.livejournal.com/ruzovdmitry/20026172/2017281/2017281_origin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4005064"/>
            <a:ext cx="2977449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48" name="РЕАКТОР" descr="C:\Users\Звездочка\Desktop\Фотка_1158912.jpg"/>
          <p:cNvPicPr>
            <a:picLocks noChangeAspect="1" noChangeArrowheads="1"/>
          </p:cNvPicPr>
          <p:nvPr/>
        </p:nvPicPr>
        <p:blipFill>
          <a:blip r:embed="rId9" cstate="print"/>
          <a:srcRect b="3637"/>
          <a:stretch>
            <a:fillRect/>
          </a:stretch>
        </p:blipFill>
        <p:spPr bwMode="auto">
          <a:xfrm>
            <a:off x="1403648" y="4005064"/>
            <a:ext cx="3082088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Данила\Desktop\pic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33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8" name="Picture 18" descr="C:\Users\Звездочка\Desktop\shokolad_100_g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700808"/>
            <a:ext cx="1944216" cy="19442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ФОРМУЛА ЧЕГО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64" name="Picture 16" descr="https://cdn.pixabay.com/photo/2013/03/29/13/39/add-97617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4865" y="2420888"/>
            <a:ext cx="762999" cy="720080"/>
          </a:xfrm>
          <a:prstGeom prst="rect">
            <a:avLst/>
          </a:prstGeom>
          <a:noFill/>
        </p:spPr>
      </p:pic>
      <p:pic>
        <p:nvPicPr>
          <p:cNvPr id="2067" name="Picture 19" descr="C:\Users\Звездочка\Desktop\1200px-Emblem-equal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232" y="2276872"/>
            <a:ext cx="1008000" cy="1008000"/>
          </a:xfrm>
          <a:prstGeom prst="rect">
            <a:avLst/>
          </a:prstGeom>
          <a:noFill/>
        </p:spPr>
      </p:pic>
      <p:pic>
        <p:nvPicPr>
          <p:cNvPr id="2070" name="ВОПРОС" descr="C:\Users\Звездочка\Desktop\question_mark_bl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25896"/>
            <a:ext cx="1656184" cy="243515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6093296"/>
            <a:ext cx="518457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ШОКОЛАДНАЯ ФАБРИКА «РОССИЯ»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5" name="Picture 5" descr="https://internet2u.ru/wp-content/uploads/2017/10/wsi-imageoptim-1-72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3991" y="1988840"/>
            <a:ext cx="2036121" cy="1512168"/>
          </a:xfrm>
          <a:prstGeom prst="rect">
            <a:avLst/>
          </a:prstGeom>
          <a:noFill/>
        </p:spPr>
      </p:pic>
      <p:pic>
        <p:nvPicPr>
          <p:cNvPr id="35847" name="Picture 7" descr="https://media-manager.starsinsider.com/gallery/1080/na_5a4fa5142fec7.jpg"/>
          <p:cNvPicPr>
            <a:picLocks noChangeAspect="1" noChangeArrowheads="1"/>
          </p:cNvPicPr>
          <p:nvPr/>
        </p:nvPicPr>
        <p:blipFill>
          <a:blip r:embed="rId7" cstate="print"/>
          <a:srcRect t="3704" r="7407" b="7407"/>
          <a:stretch>
            <a:fillRect/>
          </a:stretch>
        </p:blipFill>
        <p:spPr bwMode="auto">
          <a:xfrm>
            <a:off x="683568" y="1772816"/>
            <a:ext cx="1800200" cy="1728192"/>
          </a:xfrm>
          <a:prstGeom prst="rect">
            <a:avLst/>
          </a:prstGeom>
          <a:noFill/>
        </p:spPr>
      </p:pic>
      <p:pic>
        <p:nvPicPr>
          <p:cNvPr id="35852" name="ФАБРИКА" descr="C:\Users\Звездочка\Desktop\IMG_3409.jpg"/>
          <p:cNvPicPr>
            <a:picLocks noChangeAspect="1" noChangeArrowheads="1"/>
          </p:cNvPicPr>
          <p:nvPr/>
        </p:nvPicPr>
        <p:blipFill>
          <a:blip r:embed="rId8" cstate="print"/>
          <a:srcRect l="7270" r="5490" b="9081"/>
          <a:stretch>
            <a:fillRect/>
          </a:stretch>
        </p:blipFill>
        <p:spPr bwMode="auto">
          <a:xfrm>
            <a:off x="4860032" y="4005064"/>
            <a:ext cx="285120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55" name="ШОКОЛАД" descr="http://www.inesbalakovo.ru/articles/2018/12/632/1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15010" y="4005064"/>
            <a:ext cx="3228998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Данила\Desktop\pic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30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C:\Users\Звездочка\Desktop\adec58c94c75eca4622083e62cfde5f8.png"/>
          <p:cNvPicPr>
            <a:picLocks noChangeAspect="1" noChangeArrowheads="1"/>
          </p:cNvPicPr>
          <p:nvPr/>
        </p:nvPicPr>
        <p:blipFill>
          <a:blip r:embed="rId2" cstate="print"/>
          <a:srcRect l="31344" t="19098" r="25331"/>
          <a:stretch>
            <a:fillRect/>
          </a:stretch>
        </p:blipFill>
        <p:spPr bwMode="auto">
          <a:xfrm>
            <a:off x="6804248" y="1556792"/>
            <a:ext cx="1497300" cy="201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ФОРМУЛА ЧЕГО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64" name="Picture 16" descr="https://cdn.pixabay.com/photo/2013/03/29/13/39/add-97617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420888"/>
            <a:ext cx="762999" cy="720080"/>
          </a:xfrm>
          <a:prstGeom prst="rect">
            <a:avLst/>
          </a:prstGeom>
          <a:noFill/>
        </p:spPr>
      </p:pic>
      <p:pic>
        <p:nvPicPr>
          <p:cNvPr id="2067" name="Picture 19" descr="C:\Users\Звездочка\Desktop\1200px-Emblem-equal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248" y="2276872"/>
            <a:ext cx="1008000" cy="1008000"/>
          </a:xfrm>
          <a:prstGeom prst="rect">
            <a:avLst/>
          </a:prstGeom>
          <a:noFill/>
        </p:spPr>
      </p:pic>
      <p:pic>
        <p:nvPicPr>
          <p:cNvPr id="2070" name="ВОПРОС" descr="C:\Users\Звездочка\Desktop\question_mark_bl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425896"/>
            <a:ext cx="1656184" cy="243515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6093296"/>
            <a:ext cx="518457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КУЙБЫШЕВСКИЙ НПЗ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42" name="AutoShape 2" descr="https://dtchbgs4aqydg.cloudfront.net/food/3f72c5ad-3187-4af3-98d3-176ccbf4ed52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2" name="Picture 2" descr="http://clipart-library.com/images/LTdj8bxpc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484783"/>
            <a:ext cx="1872208" cy="2238360"/>
          </a:xfrm>
          <a:prstGeom prst="rect">
            <a:avLst/>
          </a:prstGeom>
          <a:noFill/>
        </p:spPr>
      </p:pic>
      <p:pic>
        <p:nvPicPr>
          <p:cNvPr id="40967" name="НПЗ" descr="http://russos.ru/img/ind/samara-npz/samara-npz-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005064"/>
            <a:ext cx="2968517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9" name="ЛАБОРАТОРИЯ" descr="https://sdelanounas.ru/i/c/2/r/f_c2RlbGFub3VuYXMucnUvdXBsb2Fkcy82LzgvNjg5MTUyMjI0OTM1OV9vcmlnLmpwZWc_X19pZD0xMDU0MzM=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4005064"/>
            <a:ext cx="297116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70" name="Picture 10" descr="C:\Users\Звездочка\Desktop\А.jpg"/>
          <p:cNvPicPr>
            <a:picLocks noChangeAspect="1" noChangeArrowheads="1"/>
          </p:cNvPicPr>
          <p:nvPr/>
        </p:nvPicPr>
        <p:blipFill>
          <a:blip r:embed="rId9" cstate="print"/>
          <a:srcRect l="2941"/>
          <a:stretch>
            <a:fillRect/>
          </a:stretch>
        </p:blipFill>
        <p:spPr bwMode="auto">
          <a:xfrm>
            <a:off x="3491880" y="1844824"/>
            <a:ext cx="2376264" cy="1746678"/>
          </a:xfrm>
          <a:prstGeom prst="rect">
            <a:avLst/>
          </a:prstGeom>
          <a:noFill/>
        </p:spPr>
      </p:pic>
      <p:pic>
        <p:nvPicPr>
          <p:cNvPr id="14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Данила\Desktop\pic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8628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453" y="404664"/>
            <a:ext cx="8229600" cy="201622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ЭТОМ ВСЁ!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ПРИХОДИ ЕЩЁ!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5602" name="Picture 2" descr="https://telegra.ph/file/30abe3ea11f2e96cd4b0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9" b="8766"/>
          <a:stretch/>
        </p:blipFill>
        <p:spPr bwMode="auto">
          <a:xfrm>
            <a:off x="1997793" y="2420888"/>
            <a:ext cx="5148414" cy="386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https://thumbs.dreamstime.com/b/%D0%BA%D0%BD%D0%BE%D0%BF%D0%BA%D0%B0-%D1%81-%D0%B5-%D1%83%D1%8E%D1%89%D0%B5%D0%B3%D0%BE-%D0%B7%D0%BD%D0%B0%D1%87%D0%BA%D0%B0-%D1%81%D1%82%D1%80%D0%B5-%D0%BA%D0%B8-%D0%BE%D1%81%D0%BD%D0%B8%D1%81%D1%82%D0%B0%D1%8F-%D0%B7%D0%B5-%D0%B5%D0%BD%D0%B0%D1%8F-%D0%BA%D1%80%D1%83%D0%B3-%D0%B0%D1%8F-90004070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8857" r="4082" b="18200"/>
          <a:stretch/>
        </p:blipFill>
        <p:spPr bwMode="auto">
          <a:xfrm>
            <a:off x="8100392" y="5805264"/>
            <a:ext cx="7360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4137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ИСПОЛЬЗУЕМЫЕ РЕСУРСЫ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14" descr="https://thumbs.dreamstime.com/b/%D0%BA%D0%BD%D0%BE%D0%BF%D0%BA%D0%B0-%D1%81-%D0%B5-%D1%83%D1%8E%D1%89%D0%B5%D0%B3%D0%BE-%D0%B7%D0%BD%D0%B0%D1%87%D0%BA%D0%B0-%D1%81%D1%82%D1%80%D0%B5-%D0%BA%D0%B8-%D0%BE%D1%81%D0%BD%D0%B8%D1%81%D1%82%D0%B0%D1%8F-%D0%B7%D0%B5-%D0%B5%D0%BD%D0%B0%D1%8F-%D0%BA%D1%80%D1%83%D0%B3-%D0%B0%D1%8F-90004070.jp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8857" r="4082" b="18200"/>
          <a:stretch/>
        </p:blipFill>
        <p:spPr bwMode="auto">
          <a:xfrm>
            <a:off x="8100392" y="5805264"/>
            <a:ext cx="7360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hlinkClick r:id="rId4"/>
              </a:rPr>
              <a:t>https</a:t>
            </a:r>
            <a:r>
              <a:rPr lang="en-US" dirty="0">
                <a:solidFill>
                  <a:srgbClr val="002060"/>
                </a:solidFill>
                <a:hlinkClick r:id="rId4"/>
              </a:rPr>
              <a:t>://ru.wikipedia.org/wiki/</a:t>
            </a:r>
            <a:r>
              <a:rPr lang="ru-RU" dirty="0" smtClean="0">
                <a:solidFill>
                  <a:srgbClr val="002060"/>
                </a:solidFill>
                <a:hlinkClick r:id="rId4"/>
              </a:rPr>
              <a:t>Самара</a:t>
            </a:r>
            <a:endParaRPr lang="ru-RU" dirty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5"/>
              </a:rPr>
              <a:t>https://must-see.top/dostoprimechatelnosti-samarskoj-oblasti</a:t>
            </a:r>
            <a:r>
              <a:rPr lang="en-US" dirty="0" smtClean="0">
                <a:solidFill>
                  <a:srgbClr val="002060"/>
                </a:solidFill>
                <a:hlinkClick r:id="rId5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rgbClr val="002060"/>
                </a:solidFill>
                <a:hlinkClick r:id="rId6"/>
              </a:rPr>
              <a:t>fabricators.ru/zavody/samarskaya-oblast</a:t>
            </a:r>
            <a:endParaRPr lang="ru-RU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7"/>
              </a:rPr>
              <a:t>https://</a:t>
            </a:r>
            <a:r>
              <a:rPr lang="en-US" dirty="0" smtClean="0">
                <a:solidFill>
                  <a:srgbClr val="002060"/>
                </a:solidFill>
                <a:hlinkClick r:id="rId7"/>
              </a:rPr>
              <a:t>mi-udivljaem.livejournal.com/20495.html</a:t>
            </a:r>
            <a:endParaRPr lang="ru-RU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8"/>
              </a:rPr>
              <a:t>www.bolshoyvopros.ru/questions/2548676-chem-bogata-samarskaja-oblast-kakie-poleznye-iskopaemye-tam-dobyvajut.html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75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 ЧТО ПОИГРАЕМ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309577"/>
              </p:ext>
            </p:extLst>
          </p:nvPr>
        </p:nvGraphicFramePr>
        <p:xfrm>
          <a:off x="611559" y="1628800"/>
          <a:ext cx="7920880" cy="45720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28722"/>
                <a:gridCol w="1011839"/>
                <a:gridCol w="1008112"/>
                <a:gridCol w="936104"/>
                <a:gridCol w="936103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ЧТО</a:t>
                      </a:r>
                      <a:r>
                        <a:rPr lang="ru-RU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 ЛИШНЕЕ</a:t>
                      </a:r>
                      <a:r>
                        <a:rPr lang="en-US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?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hlinkClick r:id="rId2" action="ppaction://hlinksldjump"/>
                        </a:rPr>
                        <a:t>1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1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1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1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29987">
                <a:tc>
                  <a:txBody>
                    <a:bodyPr/>
                    <a:lstStyle/>
                    <a:p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ОТГАДАЙ-КА!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2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2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8" action="ppaction://hlinksldjump"/>
                        </a:rPr>
                        <a:t>2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9" action="ppaction://hlinksldjump"/>
                        </a:rPr>
                        <a:t>2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29987">
                <a:tc>
                  <a:txBody>
                    <a:bodyPr/>
                    <a:lstStyle/>
                    <a:p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УЗНАЙ</a:t>
                      </a:r>
                      <a:r>
                        <a:rPr lang="ru-RU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 МЕНЯ!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0" action="ppaction://hlinksldjump"/>
                        </a:rPr>
                        <a:t>3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3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2" action="ppaction://hlinksldjump"/>
                        </a:rPr>
                        <a:t>3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3" action="ppaction://hlinksldjump"/>
                        </a:rPr>
                        <a:t>3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29987">
                <a:tc>
                  <a:txBody>
                    <a:bodyPr/>
                    <a:lstStyle/>
                    <a:p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НАЗОВИ</a:t>
                      </a:r>
                      <a:r>
                        <a:rPr lang="ru-RU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 АССОЦИАЦИЮ!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4" action="ppaction://hlinksldjump"/>
                        </a:rPr>
                        <a:t>4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5" action="ppaction://hlinksldjump"/>
                        </a:rPr>
                        <a:t>4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6" action="ppaction://hlinksldjump"/>
                        </a:rPr>
                        <a:t>4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7" action="ppaction://hlinksldjump"/>
                        </a:rPr>
                        <a:t>4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29987">
                <a:tc>
                  <a:txBody>
                    <a:bodyPr/>
                    <a:lstStyle/>
                    <a:p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ФОРМУЛА</a:t>
                      </a:r>
                      <a:r>
                        <a:rPr lang="ru-RU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 ЧЕГО</a:t>
                      </a:r>
                      <a:r>
                        <a:rPr lang="en-US" sz="2800" b="1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</a:rPr>
                        <a:t>?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8" action="ppaction://hlinksldjump"/>
                        </a:rPr>
                        <a:t>5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9" action="ppaction://hlinksldjump"/>
                        </a:rPr>
                        <a:t>5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0" action="ppaction://hlinksldjump"/>
                        </a:rPr>
                        <a:t>5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 w="10541" cmpd="sng">
                            <a:solidFill>
                              <a:srgbClr val="4F81BD">
                                <a:shade val="88000"/>
                                <a:satMod val="110000"/>
                              </a:srgbClr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1" action="ppaction://hlinksldjump"/>
                        </a:rPr>
                        <a:t>5</a:t>
                      </a:r>
                      <a:endParaRPr kumimoji="0" lang="ru-RU" sz="5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12" descr="https://thumbs.dreamstime.com/b/%D0%B8%D0%BB%D0%BB%D1%8E%D1%81%D1%82%D1%80%D0%B0%D1%86%D0%B8%D1%8F-%D0%B2%D0%B5%D0%BA%D1%82%D0%BE%D1%80%D0%B0-%D1%81%D0%B8%D0%BB%D1%8B-%D1%8D%D0%BB%D0%B5%D0%B3%D0%B0%D0%BD%D1%82%D0%BD%D1%8B%D0%B9-%D0%B7%D0%B5%D0%BB%D0%B5%D0%BD%D0%B0%D1%8F-%D0%BA%D1%80%D1%83%D0%B3%D0%BB%D1%8B%D0%B9-%D0%B7%D0%BD%D0%B0%D1%87%D0%BE%D0%BA-%D0%BA%D0%BD%D0%BE%D0%BF%D0%BA%D0%B8-%D0%B2-167299172.jpg">
            <a:hlinkClick r:id="rId2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5" t="9689" r="10485" b="11557"/>
          <a:stretch/>
        </p:blipFill>
        <p:spPr bwMode="auto">
          <a:xfrm>
            <a:off x="7668344" y="548760"/>
            <a:ext cx="721894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КОЙ ГЕРБ НЕ ОТНОСИТСЯ К ГЕРБАМ САМАРСКОЙ ОБЛАСТИ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СЫЗРАНЬ" descr="https://upload.wikimedia.org/wikipedia/commons/7/73/Syzran_coa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1548000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7" name="САМАРА" descr="C:\Users\Звездочка\Desktop\samarskaya_coa_smal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700808"/>
            <a:ext cx="1551207" cy="1980000"/>
          </a:xfrm>
          <a:prstGeom prst="rect">
            <a:avLst/>
          </a:prstGeom>
          <a:noFill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65104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ОТРАДНЫЙ" descr="https://textarchive.ru/images/1291/2581382/m79634c5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05064"/>
            <a:ext cx="1512000" cy="1944216"/>
          </a:xfrm>
          <a:prstGeom prst="rect">
            <a:avLst/>
          </a:prstGeom>
          <a:noFill/>
        </p:spPr>
      </p:pic>
      <p:pic>
        <p:nvPicPr>
          <p:cNvPr id="14342" name="Picture 6" descr="http://www.heraldicum.ru/russia/subjects/towns/images/krotovk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1700808"/>
            <a:ext cx="1514475" cy="1905000"/>
          </a:xfrm>
          <a:prstGeom prst="rect">
            <a:avLst/>
          </a:prstGeom>
          <a:noFill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948" y="4401208"/>
            <a:ext cx="1399851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342" y="2240968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40968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МОСКВА" descr="https://uchebnik.mos.ru/system_2/atomic_objects/files/005/297/335/original/yandex_image20191208-18368-gyt5d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43431" y="4044106"/>
            <a:ext cx="1540016" cy="1905174"/>
          </a:xfrm>
          <a:prstGeom prst="rect">
            <a:avLst/>
          </a:prstGeom>
          <a:noFill/>
        </p:spPr>
      </p:pic>
      <p:pic>
        <p:nvPicPr>
          <p:cNvPr id="11" name="Picture 14" descr="Coat of Arms of Golitsyno (Moscow oblast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4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1565929" cy="198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Coat of Arms of Bronnitsy (Moscow oblast) (2005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47701" y1="7265" x2="65517" y2="26068"/>
                        <a14:foregroundMark x1="82759" y1="19231" x2="4598" y2="70940"/>
                        <a14:foregroundMark x1="21839" y1="8547" x2="50575" y2="88889"/>
                        <a14:foregroundMark x1="92529" y1="20513" x2="41954" y2="84188"/>
                        <a14:foregroundMark x1="68966" y1="3419" x2="90805" y2="87607"/>
                        <a14:foregroundMark x1="36782" y1="9402" x2="3448" y2="84615"/>
                        <a14:foregroundMark x1="16092" y1="11966" x2="5172" y2="61538"/>
                        <a14:foregroundMark x1="79885" y1="9829" x2="95977" y2="709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5064"/>
            <a:ext cx="149924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Coat of Arms of Elektrougli (Moscow oblast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0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2845"/>
            <a:ext cx="1552207" cy="191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1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660232" y="5982072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МОСКВА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71800" y="3605808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С. КРОТОВКА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16016" y="3605808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ГОЛИЦЫНО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60232" y="3605808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САМАРА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5982072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ОТРАДНЫЙ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71800" y="5982072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БРОННИЦЫ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6016" y="5982072"/>
            <a:ext cx="1656184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СЫЗРАНЬ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9552" y="3605808"/>
            <a:ext cx="2088232" cy="255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ГЕРБ Г. ЭЛЕКТРОУГЛИ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3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4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КАКУЮ КУЛЬТУРУ НЕ ВЫРАЩИВАЮТ      В САМАРСКОЙ ОБЛАСТИ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268" name="AutoShape 4" descr="https://media.istockphoto.com/photos/unmilled-rice-grains-picture-id186781963?k=6&amp;m=186781963&amp;s=170667a&amp;w=0&amp;h=7OcwW0u6vfirIa9qM77UHrigrxOY-8t_rE6cRvJkuaQ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media.istockphoto.com/photos/unmilled-rice-grains-picture-id186781963?k=6&amp;m=186781963&amp;s=170667a&amp;w=0&amp;h=7OcwW0u6vfirIa9qM77UHrigrxOY-8t_rE6cRvJkuaQ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s://media.istockphoto.com/photos/unmilled-rice-grains-picture-id186781963?k=6&amp;m=186781963&amp;s=170667a&amp;w=0&amp;h=7OcwW0u6vfirIa9qM77UHrigrxOY-8t_rE6cRvJkuaQ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7" name="Picture 13" descr="https://image.freepik.com/free-vector/sunflower-illustration-cartoon-drawing-flower-leaves-clouds_2967-1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636912"/>
            <a:ext cx="1656184" cy="2357285"/>
          </a:xfrm>
          <a:prstGeom prst="rect">
            <a:avLst/>
          </a:prstGeom>
          <a:noFill/>
        </p:spPr>
      </p:pic>
      <p:pic>
        <p:nvPicPr>
          <p:cNvPr id="11283" name="Picture 19" descr="https://thumbs.dreamstime.com/b/corn-cobs-isolated-corncobs-yellow-corns-green-leaves-group-white-background-ripe-vegetables-eps-vector-illustration-97637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492896"/>
            <a:ext cx="2376264" cy="2646564"/>
          </a:xfrm>
          <a:prstGeom prst="rect">
            <a:avLst/>
          </a:prstGeom>
          <a:noFill/>
        </p:spPr>
      </p:pic>
      <p:sp>
        <p:nvSpPr>
          <p:cNvPr id="11285" name="AutoShape 21" descr="https://magicbazaar.ru/upload/medialibrary/76d/76de7582622df20efd7156bcb16258b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7" name="AutoShape 23" descr="https://magicbazaar.ru/upload/medialibrary/76d/76de7582622df20efd7156bcb16258b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8" name="Picture 24" descr="C:\Users\Звездочка\Desktop\76de7582622df20efd7156bcb16258b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492896"/>
            <a:ext cx="1944216" cy="2510683"/>
          </a:xfrm>
          <a:prstGeom prst="rect">
            <a:avLst/>
          </a:prstGeom>
          <a:noFill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3016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 descr="C:\Users\Звездочка\Desktop\173584a3d6b9cc5f8019df35a7126c59_royalty-free-rice-plant-clip-art-vector-images-illustrations-_493-61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2564904"/>
            <a:ext cx="2160240" cy="2681677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39552" y="5157192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ПШЕНИЦА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83768" y="5157192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РИС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99992" y="5157192"/>
            <a:ext cx="194421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ПОДСОЛНЕЧНИК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04248" y="5157192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КУКУРУЗА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2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81128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КАКОЕ ПОЛЕЗНОЕ ИСКОПАЕМОЕ НЕ ДОБЫВАЮТ В САМАРСКОЙ ОБЛАСТИ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2293" name="Picture 5" descr="C:\Users\Звездочка\Desktop\realistic-3d-salt-shaker-and-spoon-with-salt-vector-19078702.jpg"/>
          <p:cNvPicPr>
            <a:picLocks noChangeAspect="1" noChangeArrowheads="1"/>
          </p:cNvPicPr>
          <p:nvPr/>
        </p:nvPicPr>
        <p:blipFill>
          <a:blip r:embed="rId3" cstate="print"/>
          <a:srcRect l="8848" t="10325" r="4880" b="22564"/>
          <a:stretch>
            <a:fillRect/>
          </a:stretch>
        </p:blipFill>
        <p:spPr bwMode="auto">
          <a:xfrm>
            <a:off x="899592" y="1988840"/>
            <a:ext cx="2520280" cy="1680187"/>
          </a:xfrm>
          <a:prstGeom prst="rect">
            <a:avLst/>
          </a:prstGeom>
          <a:noFill/>
        </p:spPr>
      </p:pic>
      <p:sp>
        <p:nvSpPr>
          <p:cNvPr id="12295" name="AutoShape 7" descr="https://www.nicepng.com/png/full/518-5184594_gold-bar-png-image-free-download-searchpng-gol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7" name="AutoShape 9" descr="https://www.nicepng.com/png/full/518-5184594_gold-bar-png-image-free-download-searchpng-gol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8" name="Picture 10" descr="C:\Users\Звездочка\Desktop\518-5184594_gold-bar-png-image-free-download-searchpng-gol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293096"/>
            <a:ext cx="2448272" cy="1451773"/>
          </a:xfrm>
          <a:prstGeom prst="rect">
            <a:avLst/>
          </a:prstGeom>
          <a:noFill/>
        </p:spPr>
      </p:pic>
      <p:pic>
        <p:nvPicPr>
          <p:cNvPr id="12300" name="Picture 12" descr="https://img2.freepng.ru/20180316/ftq/kisspng-natural-gas-gas-burner-clip-art-gases-cliparts-5aab6de6bea329.5947475515211842307809.jpg"/>
          <p:cNvPicPr>
            <a:picLocks noChangeAspect="1" noChangeArrowheads="1"/>
          </p:cNvPicPr>
          <p:nvPr/>
        </p:nvPicPr>
        <p:blipFill>
          <a:blip r:embed="rId5" cstate="print"/>
          <a:srcRect l="15917" t="18605" r="16072" b="18605"/>
          <a:stretch>
            <a:fillRect/>
          </a:stretch>
        </p:blipFill>
        <p:spPr bwMode="auto">
          <a:xfrm>
            <a:off x="5652120" y="4365104"/>
            <a:ext cx="2376264" cy="1365088"/>
          </a:xfrm>
          <a:prstGeom prst="rect">
            <a:avLst/>
          </a:prstGeom>
          <a:noFill/>
        </p:spPr>
      </p:pic>
      <p:pic>
        <p:nvPicPr>
          <p:cNvPr id="12302" name="Picture 14" descr="https://finobzor.ru/uploads/posts/2017-05/org_yqey338.jpg"/>
          <p:cNvPicPr>
            <a:picLocks noChangeAspect="1" noChangeArrowheads="1"/>
          </p:cNvPicPr>
          <p:nvPr/>
        </p:nvPicPr>
        <p:blipFill>
          <a:blip r:embed="rId6" cstate="print"/>
          <a:srcRect l="5000" r="5000" b="3333"/>
          <a:stretch>
            <a:fillRect/>
          </a:stretch>
        </p:blipFill>
        <p:spPr bwMode="auto">
          <a:xfrm>
            <a:off x="5220072" y="1916832"/>
            <a:ext cx="2664296" cy="214623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403648" y="3789040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СОЛЬ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5733256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ЗОЛОТО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96136" y="5733256"/>
            <a:ext cx="201622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ПРИРОДНЫЙ ГАЗ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3789040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НЕФТЬ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3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3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56992"/>
            <a:ext cx="139985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КАКОГО ОБЩЕСТВЕННОГО ТРАНСПОРТА 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НЕТ В САМАРСКОЙ ОБЛАСТИ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30" name="Picture 6" descr="https://st.weblancer.net/download/3221620_935xp.jpg"/>
          <p:cNvPicPr>
            <a:picLocks noChangeAspect="1" noChangeArrowheads="1"/>
          </p:cNvPicPr>
          <p:nvPr/>
        </p:nvPicPr>
        <p:blipFill>
          <a:blip r:embed="rId3" cstate="print"/>
          <a:srcRect t="14878" b="25609"/>
          <a:stretch>
            <a:fillRect/>
          </a:stretch>
        </p:blipFill>
        <p:spPr bwMode="auto">
          <a:xfrm>
            <a:off x="2483768" y="4293096"/>
            <a:ext cx="4275475" cy="1800200"/>
          </a:xfrm>
          <a:prstGeom prst="rect">
            <a:avLst/>
          </a:prstGeom>
          <a:noFill/>
        </p:spPr>
      </p:pic>
      <p:sp>
        <p:nvSpPr>
          <p:cNvPr id="1032" name="AutoShape 8" descr="https://kartinkinaden.ru/uploads/posts/2020-07/1593794007_20-p-samoleti-na-belom-fone-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2.bp.blogspot.com/-Vzfbi3ftl9o/Wqhpf-K1FbI/AAAAAAAAH7s/qaJ8MYyKwb0MFdCIwsO7ROFXI0qPJtMZQCLcBGAs/s1600/d1d9a17c0b25128062a6963f064f9e3c.png"/>
          <p:cNvPicPr>
            <a:picLocks noChangeAspect="1" noChangeArrowheads="1"/>
          </p:cNvPicPr>
          <p:nvPr/>
        </p:nvPicPr>
        <p:blipFill>
          <a:blip r:embed="rId4" cstate="print"/>
          <a:srcRect r="24922"/>
          <a:stretch>
            <a:fillRect/>
          </a:stretch>
        </p:blipFill>
        <p:spPr bwMode="auto">
          <a:xfrm>
            <a:off x="611560" y="1844824"/>
            <a:ext cx="3600400" cy="25922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635896" y="6165304"/>
            <a:ext cx="201622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ТРАМВАЙ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4437112"/>
            <a:ext cx="21602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КАНАТНАЯ ДОРОГА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6" name="Picture 12" descr="https://i.artfile.ru/4024x1476_1352688_%5bwww.ArtFile.ru%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420888"/>
            <a:ext cx="4096372" cy="150254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868144" y="4365104"/>
            <a:ext cx="21602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САМОЛЁТ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КАКУЮ ФИГУРУ НАПОМИНАЕТ НА  КАРТЕ САМАРСКАЯ ОБЛАСТЬ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200" name="ТРЕУГОЛЬНИК" descr="C:\Users\Звездочка\Desktop\104-1047350_penrose-triangle-drawing-hand-musical-triangles-triangle-draw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2088232" cy="1746544"/>
          </a:xfrm>
          <a:prstGeom prst="rect">
            <a:avLst/>
          </a:prstGeom>
          <a:noFill/>
        </p:spPr>
      </p:pic>
      <p:pic>
        <p:nvPicPr>
          <p:cNvPr id="8202" name="СЕРДЦЕ" descr="https://u.livelib.ru/album/1000013862/o/clok5wd7/o-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16832"/>
            <a:ext cx="1872208" cy="1750514"/>
          </a:xfrm>
          <a:prstGeom prst="rect">
            <a:avLst/>
          </a:prstGeom>
          <a:noFill/>
        </p:spPr>
      </p:pic>
      <p:pic>
        <p:nvPicPr>
          <p:cNvPr id="8208" name="ОВАЛ" descr="https://images.by.prom.st/114208415_w200_h200_remen-klinovoj-sp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3" y="1988840"/>
            <a:ext cx="2376264" cy="1640468"/>
          </a:xfrm>
          <a:prstGeom prst="rect">
            <a:avLst/>
          </a:prstGeom>
          <a:noFill/>
        </p:spPr>
      </p:pic>
      <p:pic>
        <p:nvPicPr>
          <p:cNvPr id="8212" name="КАРТА" descr="https://ds05.infourok.ru/uploads/ex/11eb/00068e12-b1aa1cf6/img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744416" cy="2808312"/>
          </a:xfrm>
          <a:prstGeom prst="rect">
            <a:avLst/>
          </a:prstGeom>
          <a:noFill/>
        </p:spPr>
      </p:pic>
      <p:pic>
        <p:nvPicPr>
          <p:cNvPr id="8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ПОДБЕРИ ЗНАЧОК К АВТОМОБИЛЮ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LADA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ЗАВОДА «АВТОВАЗ»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242" name="AutoShape 2" descr="https://www.pngitem.com/pimgs/m/419-4192666_icons-car-car-icons-transport-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2" descr="C:\Users\Звездочка\Desktop\1200px-Renault_Samsung_Motors_logo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6568" y="1844824"/>
            <a:ext cx="1313384" cy="793503"/>
          </a:xfrm>
          <a:prstGeom prst="rect">
            <a:avLst/>
          </a:prstGeom>
          <a:noFill/>
        </p:spPr>
      </p:pic>
      <p:pic>
        <p:nvPicPr>
          <p:cNvPr id="10245" name="Picture 5" descr="C:\Users\Звездочка\Desktop\infini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44824"/>
            <a:ext cx="1296144" cy="729081"/>
          </a:xfrm>
          <a:prstGeom prst="rect">
            <a:avLst/>
          </a:prstGeom>
          <a:noFill/>
        </p:spPr>
      </p:pic>
      <p:pic>
        <p:nvPicPr>
          <p:cNvPr id="10247" name="Picture 7" descr="C:\Users\Звездочка\Desktop\Hyundai-logo-silver-2560x1440-min.png"/>
          <p:cNvPicPr>
            <a:picLocks noChangeAspect="1" noChangeArrowheads="1"/>
          </p:cNvPicPr>
          <p:nvPr/>
        </p:nvPicPr>
        <p:blipFill>
          <a:blip r:embed="rId4" cstate="print"/>
          <a:srcRect l="21931" t="7240" r="21184" b="4750"/>
          <a:stretch>
            <a:fillRect/>
          </a:stretch>
        </p:blipFill>
        <p:spPr bwMode="auto">
          <a:xfrm>
            <a:off x="4788024" y="1844824"/>
            <a:ext cx="1440160" cy="763458"/>
          </a:xfrm>
          <a:prstGeom prst="rect">
            <a:avLst/>
          </a:prstGeom>
          <a:noFill/>
        </p:spPr>
      </p:pic>
      <p:pic>
        <p:nvPicPr>
          <p:cNvPr id="10248" name="Picture 8" descr="C:\Users\Звездочка\Desktop\k-3d-car-hatchback_front_01.jpg"/>
          <p:cNvPicPr>
            <a:picLocks noChangeAspect="1" noChangeArrowheads="1"/>
          </p:cNvPicPr>
          <p:nvPr/>
        </p:nvPicPr>
        <p:blipFill>
          <a:blip r:embed="rId5" cstate="print"/>
          <a:srcRect t="9075" b="6984"/>
          <a:stretch>
            <a:fillRect/>
          </a:stretch>
        </p:blipFill>
        <p:spPr bwMode="auto">
          <a:xfrm>
            <a:off x="1835696" y="2723384"/>
            <a:ext cx="5328592" cy="3801960"/>
          </a:xfrm>
          <a:prstGeom prst="rect">
            <a:avLst/>
          </a:prstGeom>
          <a:noFill/>
        </p:spPr>
      </p:pic>
      <p:pic>
        <p:nvPicPr>
          <p:cNvPr id="10246" name="ЛАДА" descr="C:\Users\Звездочка\Desktop\Rettungskarte_Lada.png"/>
          <p:cNvPicPr>
            <a:picLocks noChangeAspect="1" noChangeArrowheads="1"/>
          </p:cNvPicPr>
          <p:nvPr/>
        </p:nvPicPr>
        <p:blipFill>
          <a:blip r:embed="rId6" cstate="print"/>
          <a:srcRect t="7143" b="14286"/>
          <a:stretch>
            <a:fillRect/>
          </a:stretch>
        </p:blipFill>
        <p:spPr bwMode="auto">
          <a:xfrm>
            <a:off x="6776554" y="1808904"/>
            <a:ext cx="1332251" cy="756000"/>
          </a:xfrm>
          <a:prstGeom prst="rect">
            <a:avLst/>
          </a:prstGeom>
          <a:noFill/>
        </p:spPr>
      </p:pic>
      <p:pic>
        <p:nvPicPr>
          <p:cNvPr id="10" name="Picture 4" descr="https://thumbs.dreamstime.com/b/%D0%BA%D0%BD%D0%BE%D0%BF%D0%BA%D0%B0-%D0%BC%D0%B5%D0%BD%D1%8E-%D0%B7%D0%BD%D0%B0%D1%87%D0%BA%D0%B0-%D1%80%D0%B5%D1%81%D1%82%D0%BE%D1%80%D0%B0%D0%BD%D0%B0-%D0%BE%D1%81%D0%BD%D0%B8%D1%81%D1%82%D0%B0%D1%8F-%D0%B7%D0%B5-%D0%B5%D0%BD%D0%B0%D1%8F-%D0%BA%D1%80%D1%83%D0%B3-%D0%B0%D1%8F-88076858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8919" r="4484" b="18401"/>
          <a:stretch/>
        </p:blipFill>
        <p:spPr bwMode="auto">
          <a:xfrm>
            <a:off x="8100873" y="5805344"/>
            <a:ext cx="7195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6586E-6 L -0.3217 0.3908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1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418</Words>
  <Application>Microsoft Office PowerPoint</Application>
  <PresentationFormat>Экран (4:3)</PresentationFormat>
  <Paragraphs>108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ЗНАТОКИ РОДНОГО КРАЯ</vt:lpstr>
      <vt:lpstr>ПРАВИЛА ВИКТОРИНЫ:</vt:lpstr>
      <vt:lpstr>ВО ЧТО ПОИГРАЕМ?</vt:lpstr>
      <vt:lpstr>КАКОЙ ГЕРБ НЕ ОТНОСИТСЯ К ГЕРБАМ САМАРСКОЙ ОБЛАСТИ?</vt:lpstr>
      <vt:lpstr>КАКУЮ КУЛЬТУРУ НЕ ВЫРАЩИВАЮТ      В САМАРСКОЙ ОБЛАСТИ?</vt:lpstr>
      <vt:lpstr>КАКОЕ ПОЛЕЗНОЕ ИСКОПАЕМОЕ НЕ ДОБЫВАЮТ В САМАРСКОЙ ОБЛАСТИ?</vt:lpstr>
      <vt:lpstr>КАКОГО ОБЩЕСТВЕННОГО ТРАНСПОРТА  НЕТ В САМАРСКОЙ ОБЛАСТИ?</vt:lpstr>
      <vt:lpstr>КАКУЮ ФИГУРУ НАПОМИНАЕТ НА  КАРТЕ САМАРСКАЯ ОБЛАСТЬ?</vt:lpstr>
      <vt:lpstr>ПОДБЕРИ ЗНАЧОК К АВТОМОБИЛЮ LADA ЗАВОДА «АВТОВАЗ»</vt:lpstr>
      <vt:lpstr>КАКОЙ МУЗЫКАЛЬНЫЙ ИНСТРУМЕНТ ИЗОБРЕЛИ В САМАРСКОЙ ОБЛАСТИ?</vt:lpstr>
      <vt:lpstr>ЧТО ПРОИЗВОДЯТ НА ЗАВОДЕ «ПРОГРЕСС»?</vt:lpstr>
      <vt:lpstr>ЛОДКА С ПАРУСОМ ПЛЫВЁТ ПУТЕШЕСТВОВАТЬ ЗОВЁТ</vt:lpstr>
      <vt:lpstr>ЕСЛИ ЕДЕМ НА КРАЙ СВЕТА ПОКУПАЕМ ТАМ БИЛЕТЫ</vt:lpstr>
      <vt:lpstr>ПОБЫВАТЬ НА НЕЙ МЫ РАДЫ ТУТ ПРОВОДЯТСЯ ПАРАДЫ</vt:lpstr>
      <vt:lpstr>ОТ ВОРОТ ДО ВОРОТ ЛОВКО БЕГАЕТ НАРОД</vt:lpstr>
      <vt:lpstr>НАЗОВИ АССОЦИАЦИЮ!</vt:lpstr>
      <vt:lpstr>НАЗОВИ АССОЦИАЦИЮ!</vt:lpstr>
      <vt:lpstr>НАЗОВИ АССОЦИАЦИЮ!</vt:lpstr>
      <vt:lpstr>НАЗОВИ АССОЦИАЦИЮ!</vt:lpstr>
      <vt:lpstr>ФОРМУЛА ЧЕГО?</vt:lpstr>
      <vt:lpstr>ФОРМУЛА ЧЕГО?</vt:lpstr>
      <vt:lpstr>ФОРМУЛА ЧЕГО?</vt:lpstr>
      <vt:lpstr>ФОРМУЛА ЧЕГО?</vt:lpstr>
      <vt:lpstr>НА ЭТОМ ВСЁ! ПРИХОДИ ЕЩЁ!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Данила</cp:lastModifiedBy>
  <cp:revision>200</cp:revision>
  <dcterms:created xsi:type="dcterms:W3CDTF">2020-05-20T16:43:11Z</dcterms:created>
  <dcterms:modified xsi:type="dcterms:W3CDTF">2024-11-25T15:49:29Z</dcterms:modified>
</cp:coreProperties>
</file>