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9" r:id="rId5"/>
    <p:sldId id="260" r:id="rId6"/>
    <p:sldId id="272" r:id="rId7"/>
    <p:sldId id="273" r:id="rId8"/>
    <p:sldId id="267" r:id="rId9"/>
    <p:sldId id="271" r:id="rId10"/>
    <p:sldId id="269" r:id="rId11"/>
    <p:sldId id="270" r:id="rId12"/>
    <p:sldId id="268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61" autoAdjust="0"/>
    <p:restoredTop sz="94660"/>
  </p:normalViewPr>
  <p:slideViewPr>
    <p:cSldViewPr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2karandasha.ru/raskraski-online/dlya-detey/priroda?ysclid=m3r33klun117560051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37.png"/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12" Type="http://schemas.openxmlformats.org/officeDocument/2006/relationships/image" Target="../media/image109.jpeg"/><Relationship Id="rId2" Type="http://schemas.openxmlformats.org/officeDocument/2006/relationships/image" Target="../media/image101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8.jpeg"/><Relationship Id="rId5" Type="http://schemas.openxmlformats.org/officeDocument/2006/relationships/image" Target="../media/image103.jpeg"/><Relationship Id="rId15" Type="http://schemas.openxmlformats.org/officeDocument/2006/relationships/image" Target="../media/image111.jpeg"/><Relationship Id="rId10" Type="http://schemas.openxmlformats.org/officeDocument/2006/relationships/image" Target="../media/image107.jpeg"/><Relationship Id="rId4" Type="http://schemas.openxmlformats.org/officeDocument/2006/relationships/image" Target="../media/image76.png"/><Relationship Id="rId9" Type="http://schemas.openxmlformats.org/officeDocument/2006/relationships/image" Target="../media/image60.png"/><Relationship Id="rId14" Type="http://schemas.openxmlformats.org/officeDocument/2006/relationships/image" Target="../media/image1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3.png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29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jpeg"/><Relationship Id="rId36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1.jpeg"/><Relationship Id="rId35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9.png"/><Relationship Id="rId26" Type="http://schemas.openxmlformats.org/officeDocument/2006/relationships/image" Target="../media/image61.png"/><Relationship Id="rId3" Type="http://schemas.openxmlformats.org/officeDocument/2006/relationships/image" Target="../media/image40.png"/><Relationship Id="rId21" Type="http://schemas.openxmlformats.org/officeDocument/2006/relationships/slide" Target="slide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0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59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image" Target="../media/image64.png"/><Relationship Id="rId21" Type="http://schemas.openxmlformats.org/officeDocument/2006/relationships/image" Target="../media/image3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image" Target="../media/image14.png"/><Relationship Id="rId16" Type="http://schemas.openxmlformats.org/officeDocument/2006/relationships/slide" Target="slide2.xm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puzzlezilla.ru/create-puzzle?ysclid=m3r3gtt2pm25453757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584327"/>
          </a:xfrm>
        </p:spPr>
        <p:txBody>
          <a:bodyPr>
            <a:normAutofit/>
          </a:bodyPr>
          <a:lstStyle/>
          <a:p>
            <a:r>
              <a:rPr lang="ru-RU" dirty="0" smtClean="0"/>
              <a:t>Дидактические игры по теме </a:t>
            </a:r>
            <a:br>
              <a:rPr lang="ru-RU" dirty="0" smtClean="0"/>
            </a:br>
            <a:r>
              <a:rPr lang="ru-RU" dirty="0" smtClean="0"/>
              <a:t>«В том краю, где мы живем»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71472" y="4714884"/>
            <a:ext cx="4429156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Выполнили: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>
                <a:solidFill>
                  <a:schemeClr val="tx1">
                    <a:tint val="75000"/>
                  </a:schemeClr>
                </a:solidFill>
              </a:rPr>
              <a:t>у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читель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-логопед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Колесникова Е.П.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>
                <a:solidFill>
                  <a:schemeClr val="tx1">
                    <a:tint val="75000"/>
                  </a:schemeClr>
                </a:solidFill>
              </a:rPr>
              <a:t>п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едагог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-психолог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>
                <a:solidFill>
                  <a:schemeClr val="tx1">
                    <a:tint val="75000"/>
                  </a:schemeClr>
                </a:solidFill>
              </a:rPr>
              <a:t>Маликова Е.А.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14480" y="428604"/>
            <a:ext cx="6143668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ru-RU" sz="2600" dirty="0" smtClean="0">
                <a:solidFill>
                  <a:schemeClr val="tx2"/>
                </a:solidFill>
              </a:rPr>
              <a:t>Детский сад «Солнышко» с.Борское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http://www.my132.ru/state-symbols/Untitled_2_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4143380"/>
            <a:ext cx="2250260" cy="245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6580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«Четвертый лишний»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34736"/>
            <a:ext cx="2736304" cy="291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30866"/>
            <a:ext cx="2880320" cy="19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06784"/>
            <a:ext cx="2071861" cy="285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2738809" cy="224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021288"/>
            <a:ext cx="54617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/>
              <a:t>Инструкция: </a:t>
            </a:r>
            <a:r>
              <a:rPr lang="ru-RU" sz="1400" dirty="0" smtClean="0"/>
              <a:t>Посмотри на картинку, назови, кто лишний? </a:t>
            </a:r>
          </a:p>
          <a:p>
            <a:r>
              <a:rPr lang="ru-RU" sz="1400" dirty="0" smtClean="0"/>
              <a:t>(По щелчку дятел исчезает)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8527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490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«Четвертый лишний»</a:t>
            </a:r>
            <a:endParaRPr lang="ru-RU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79563"/>
            <a:ext cx="2629609" cy="182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6243"/>
            <a:ext cx="2808312" cy="21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6198"/>
            <a:ext cx="3792956" cy="21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07" y="3713418"/>
            <a:ext cx="1527994" cy="227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165304"/>
            <a:ext cx="796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/>
              <a:t>Инструкция: </a:t>
            </a:r>
            <a:r>
              <a:rPr lang="ru-RU" sz="1400" dirty="0" smtClean="0"/>
              <a:t>Посмотри на картинку, назови, кто лишний? </a:t>
            </a:r>
            <a:r>
              <a:rPr lang="ru-RU" sz="1400" smtClean="0"/>
              <a:t>(Белка </a:t>
            </a:r>
            <a:r>
              <a:rPr lang="ru-RU" sz="1400" dirty="0" smtClean="0"/>
              <a:t>исчезает </a:t>
            </a:r>
            <a:r>
              <a:rPr lang="ru-RU" sz="1400" smtClean="0"/>
              <a:t>по щелчку) 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67680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«Раскрась картинку»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dirty="0" smtClean="0"/>
              <a:t>Предлагаем  перейти по ссылке и раскрасить картинку . Готовое  раскрашенное изображение  можно сохранить на свой компьютер</a:t>
            </a:r>
            <a:r>
              <a:rPr lang="ru-RU" dirty="0" smtClean="0"/>
              <a:t>.</a:t>
            </a:r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2karandasha.ru/raskraski-online/dlya-detey/priroda?ysclid=m3r33klun1175600518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46" y="2276872"/>
            <a:ext cx="2315573" cy="25356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4053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5420"/>
            <a:ext cx="7772400" cy="10544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/>
              <a:t>«С какого дерева листок?»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Скажи, с какого дерева лист? Значит он какой?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Например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лис с дуба - 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дубовый</a:t>
            </a: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4786314" y="2071678"/>
            <a:ext cx="3857652" cy="3643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596" y="2071678"/>
            <a:ext cx="3857652" cy="36433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42309" y="2857496"/>
            <a:ext cx="3217583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F:\2015\Методические разработки\Презентации\Грамматика\0_6edca_b5262e58_L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4942" y="2714620"/>
            <a:ext cx="3013731" cy="229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10986377">
            <a:off x="1088568" y="2143150"/>
            <a:ext cx="2728445" cy="333916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214942" y="2500306"/>
            <a:ext cx="2843804" cy="269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F:\2015\Методические разработки\Презентации\Грамматика\9decf1bd80efd286d194519efa54e73d.gif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85786" y="2671647"/>
            <a:ext cx="2937334" cy="2252376"/>
          </a:xfrm>
          <a:prstGeom prst="rect">
            <a:avLst/>
          </a:prstGeom>
          <a:noFill/>
        </p:spPr>
      </p:pic>
      <p:pic>
        <p:nvPicPr>
          <p:cNvPr id="1031" name="Picture 7" descr="F:\2015\Методические разработки\Презентации\Грамматика\0_87c7d_a52e29a_L.png"/>
          <p:cNvPicPr>
            <a:picLocks noChangeAspect="1" noChangeArrowheads="1"/>
          </p:cNvPicPr>
          <p:nvPr/>
        </p:nvPicPr>
        <p:blipFill>
          <a:blip r:embed="rId7"/>
          <a:srcRect l="4548" t="2605" r="4484" b="6211"/>
          <a:stretch>
            <a:fillRect/>
          </a:stretch>
        </p:blipFill>
        <p:spPr bwMode="auto">
          <a:xfrm>
            <a:off x="5286380" y="2643182"/>
            <a:ext cx="285752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025507" y="2786058"/>
            <a:ext cx="2806684" cy="225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F:\2015\Методические разработки\Презентации\Грамматика\9676362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29256" y="2214554"/>
            <a:ext cx="2705835" cy="3442536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72944" y="2285992"/>
            <a:ext cx="1840672" cy="309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928662" y="2857496"/>
            <a:ext cx="2888081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000100" y="3007973"/>
            <a:ext cx="3000396" cy="180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9" name="Picture 15" descr="F:\2015\Методические разработки\Презентации\Грамматика\cabbage-28.png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715008" y="2285992"/>
            <a:ext cx="1857388" cy="3064999"/>
          </a:xfrm>
          <a:prstGeom prst="rect">
            <a:avLst/>
          </a:prstGeom>
          <a:noFill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/>
          <a:srcRect r="48148"/>
          <a:stretch>
            <a:fillRect/>
          </a:stretch>
        </p:blipFill>
        <p:spPr bwMode="auto">
          <a:xfrm>
            <a:off x="1643042" y="2857496"/>
            <a:ext cx="14468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 flipH="1">
            <a:off x="5643570" y="2214554"/>
            <a:ext cx="2036685" cy="336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1000100" y="2571744"/>
            <a:ext cx="2634969" cy="263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15008" y="2285992"/>
            <a:ext cx="1930604" cy="324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Штриховая стрелка вправо 25">
            <a:hlinkClick r:id="" action="ppaction://hlinkshowjump?jump=nextslide"/>
          </p:cNvPr>
          <p:cNvSpPr/>
          <p:nvPr/>
        </p:nvSpPr>
        <p:spPr>
          <a:xfrm>
            <a:off x="8143900" y="6215082"/>
            <a:ext cx="642942" cy="35719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омой 23">
            <a:hlinkClick r:id="rId16" action="ppaction://hlinksldjump" highlightClick="1"/>
          </p:cNvPr>
          <p:cNvSpPr/>
          <p:nvPr/>
        </p:nvSpPr>
        <p:spPr>
          <a:xfrm>
            <a:off x="428596" y="6143644"/>
            <a:ext cx="642942" cy="428628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11222"/>
          </a:xfrm>
        </p:spPr>
        <p:txBody>
          <a:bodyPr/>
          <a:lstStyle/>
          <a:p>
            <a:pPr algn="ctr"/>
            <a:r>
              <a:rPr lang="ru-RU" dirty="0" smtClean="0"/>
              <a:t>Выбери игру </a:t>
            </a:r>
            <a:endParaRPr lang="ru-RU" dirty="0"/>
          </a:p>
        </p:txBody>
      </p:sp>
      <p:sp>
        <p:nvSpPr>
          <p:cNvPr id="4" name="Содержимое 2">
            <a:hlinkClick r:id="rId2" action="ppaction://hlinksldjump"/>
          </p:cNvPr>
          <p:cNvSpPr txBox="1">
            <a:spLocks/>
          </p:cNvSpPr>
          <p:nvPr/>
        </p:nvSpPr>
        <p:spPr>
          <a:xfrm>
            <a:off x="928662" y="2171691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«Сосчитай»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>
            <a:hlinkClick r:id="rId3" action="ppaction://hlinksldjump"/>
          </p:cNvPr>
          <p:cNvSpPr txBox="1">
            <a:spLocks/>
          </p:cNvSpPr>
          <p:nvPr/>
        </p:nvSpPr>
        <p:spPr>
          <a:xfrm>
            <a:off x="928662" y="2771770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«Назови ласково»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>
            <a:hlinkClick r:id="rId3" action="ppaction://hlinksldjump"/>
          </p:cNvPr>
          <p:cNvSpPr txBox="1">
            <a:spLocks/>
          </p:cNvSpPr>
          <p:nvPr/>
        </p:nvSpPr>
        <p:spPr>
          <a:xfrm>
            <a:off x="928662" y="3371849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«Что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изменилось?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>
            <a:hlinkClick r:id="rId5" action="ppaction://hlinksldjump"/>
          </p:cNvPr>
          <p:cNvSpPr txBox="1">
            <a:spLocks/>
          </p:cNvSpPr>
          <p:nvPr/>
        </p:nvSpPr>
        <p:spPr>
          <a:xfrm>
            <a:off x="928662" y="3971928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«Собери 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пазл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>
            <a:hlinkClick r:id="rId6" action="ppaction://hlinksldjump"/>
          </p:cNvPr>
          <p:cNvSpPr txBox="1">
            <a:spLocks/>
          </p:cNvSpPr>
          <p:nvPr/>
        </p:nvSpPr>
        <p:spPr>
          <a:xfrm>
            <a:off x="928662" y="5143512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«</a:t>
            </a:r>
            <a:r>
              <a:rPr lang="ru-RU" sz="2600" dirty="0" smtClean="0">
                <a:hlinkClick r:id="rId6" action="ppaction://hlinksldjump"/>
              </a:rPr>
              <a:t>Раскрась картинку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>
            <a:hlinkClick r:id="rId7" action="ppaction://hlinksldjump"/>
          </p:cNvPr>
          <p:cNvSpPr txBox="1">
            <a:spLocks/>
          </p:cNvSpPr>
          <p:nvPr/>
        </p:nvSpPr>
        <p:spPr>
          <a:xfrm>
            <a:off x="928662" y="1571612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7" action="ppaction://hlinksldjump"/>
              </a:rPr>
              <a:t>«Один-много»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>
            <a:hlinkClick r:id="rId5" action="ppaction://hlinksldjump"/>
          </p:cNvPr>
          <p:cNvSpPr txBox="1">
            <a:spLocks/>
          </p:cNvSpPr>
          <p:nvPr/>
        </p:nvSpPr>
        <p:spPr>
          <a:xfrm>
            <a:off x="928662" y="4572008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8" action="ppaction://hlinksldjump"/>
              </a:rPr>
              <a:t>«</a:t>
            </a:r>
            <a:r>
              <a:rPr lang="ru-RU" sz="2600" dirty="0" smtClean="0">
                <a:hlinkClick r:id="rId8" action="ppaction://hlinksldjump"/>
              </a:rPr>
              <a:t>Четвертый лишний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8" action="ppaction://hlinksldjump"/>
              </a:rPr>
              <a:t>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>
            <a:hlinkClick r:id="rId6" action="ppaction://hlinksldjump"/>
          </p:cNvPr>
          <p:cNvSpPr txBox="1">
            <a:spLocks/>
          </p:cNvSpPr>
          <p:nvPr/>
        </p:nvSpPr>
        <p:spPr>
          <a:xfrm>
            <a:off x="928662" y="5715016"/>
            <a:ext cx="7772400" cy="6238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 action="ppaction://hlinksldjump"/>
              </a:rPr>
              <a:t>«</a:t>
            </a:r>
            <a:r>
              <a:rPr lang="ru-RU" sz="2600" dirty="0" smtClean="0">
                <a:hlinkClick r:id="rId9" action="ppaction://hlinksldjump"/>
              </a:rPr>
              <a:t>С какого дерева листок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 action="ppaction://hlinksldjump"/>
              </a:rPr>
              <a:t>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http://deti1.ru/wp-content/uploads/2017/02/96000_html_m7c9a73d5-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4572008"/>
            <a:ext cx="2308289" cy="20606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«Один -много»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428596" y="2214554"/>
            <a:ext cx="3857652" cy="364333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786314" y="2214554"/>
            <a:ext cx="3857652" cy="36433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85992"/>
            <a:ext cx="3000368" cy="3273129"/>
          </a:xfrm>
          <a:prstGeom prst="rect">
            <a:avLst/>
          </a:prstGeom>
          <a:noFill/>
        </p:spPr>
      </p:pic>
      <p:pic>
        <p:nvPicPr>
          <p:cNvPr id="1027" name="Picture 3" descr="F:\2015\Методические разработки\Презентации\Грамматика\f47555f52afe4b2d45002beecc167b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357430"/>
            <a:ext cx="1503238" cy="1571636"/>
          </a:xfrm>
          <a:prstGeom prst="rect">
            <a:avLst/>
          </a:prstGeom>
          <a:noFill/>
        </p:spPr>
      </p:pic>
      <p:pic>
        <p:nvPicPr>
          <p:cNvPr id="1028" name="Picture 4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286124"/>
            <a:ext cx="1428760" cy="1558647"/>
          </a:xfrm>
          <a:prstGeom prst="rect">
            <a:avLst/>
          </a:prstGeom>
          <a:noFill/>
        </p:spPr>
      </p:pic>
      <p:pic>
        <p:nvPicPr>
          <p:cNvPr id="1029" name="Picture 5" descr="F:\2015\Методические разработки\Презентации\Грамматика\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86190"/>
            <a:ext cx="1285884" cy="1285884"/>
          </a:xfrm>
          <a:prstGeom prst="rect">
            <a:avLst/>
          </a:prstGeom>
          <a:noFill/>
        </p:spPr>
      </p:pic>
      <p:pic>
        <p:nvPicPr>
          <p:cNvPr id="1030" name="Picture 6" descr="F:\2015\Методические разработки\Презентации\Грамматика\Coat_of_Arms_of_Marie_Christin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643446"/>
            <a:ext cx="1443008" cy="1037162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3214686"/>
            <a:ext cx="2738440" cy="164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2500306"/>
            <a:ext cx="1452010" cy="96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3643314"/>
            <a:ext cx="142876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3571876"/>
            <a:ext cx="150019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7884" y="4643446"/>
            <a:ext cx="1393029" cy="92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1538" y="2714620"/>
            <a:ext cx="2643206" cy="2302216"/>
          </a:xfrm>
          <a:prstGeom prst="rect">
            <a:avLst/>
          </a:prstGeom>
          <a:noFill/>
        </p:spPr>
      </p:pic>
      <p:pic>
        <p:nvPicPr>
          <p:cNvPr id="1035" name="Picture 11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29190" y="3214686"/>
            <a:ext cx="1571636" cy="1368885"/>
          </a:xfrm>
          <a:prstGeom prst="rect">
            <a:avLst/>
          </a:prstGeom>
          <a:noFill/>
        </p:spPr>
      </p:pic>
      <p:pic>
        <p:nvPicPr>
          <p:cNvPr id="1037" name="Picture 13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00760" y="4500570"/>
            <a:ext cx="1317765" cy="1147765"/>
          </a:xfrm>
          <a:prstGeom prst="rect">
            <a:avLst/>
          </a:prstGeom>
          <a:noFill/>
        </p:spPr>
      </p:pic>
      <p:pic>
        <p:nvPicPr>
          <p:cNvPr id="1039" name="Picture 15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42910" y="2857496"/>
            <a:ext cx="3306422" cy="2077028"/>
          </a:xfrm>
          <a:prstGeom prst="rect">
            <a:avLst/>
          </a:prstGeom>
          <a:noFill/>
        </p:spPr>
      </p:pic>
      <p:pic>
        <p:nvPicPr>
          <p:cNvPr id="1040" name="Picture 16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472" y="3071810"/>
            <a:ext cx="3429024" cy="1852608"/>
          </a:xfrm>
          <a:prstGeom prst="rect">
            <a:avLst/>
          </a:prstGeom>
          <a:noFill/>
        </p:spPr>
      </p:pic>
      <p:pic>
        <p:nvPicPr>
          <p:cNvPr id="1041" name="Picture 17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5864915">
            <a:off x="747075" y="2719351"/>
            <a:ext cx="2864197" cy="2278533"/>
          </a:xfrm>
          <a:prstGeom prst="rect">
            <a:avLst/>
          </a:prstGeom>
          <a:noFill/>
        </p:spPr>
      </p:pic>
      <p:pic>
        <p:nvPicPr>
          <p:cNvPr id="1042" name="Picture 18" descr="F:\2015\Методические разработки\Презентации\Грамматика\flatcastsonsuzadek-izrxug0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71604" y="2500306"/>
            <a:ext cx="1500198" cy="2892208"/>
          </a:xfrm>
          <a:prstGeom prst="rect">
            <a:avLst/>
          </a:prstGeom>
          <a:noFill/>
        </p:spPr>
      </p:pic>
      <p:pic>
        <p:nvPicPr>
          <p:cNvPr id="1044" name="Picture 20" descr="F:\2015\Методические разработки\Презентации\Грамматика\0_fc08a_4e9d7811_orig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357290" y="3000372"/>
            <a:ext cx="2108200" cy="2050620"/>
          </a:xfrm>
          <a:prstGeom prst="rect">
            <a:avLst/>
          </a:prstGeom>
          <a:noFill/>
        </p:spPr>
      </p:pic>
      <p:pic>
        <p:nvPicPr>
          <p:cNvPr id="1046" name="Picture 22" descr="F:\2015\Методические разработки\Презентации\Грамматика\011586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71604" y="2571744"/>
            <a:ext cx="1509439" cy="3000396"/>
          </a:xfrm>
          <a:prstGeom prst="rect">
            <a:avLst/>
          </a:prstGeom>
          <a:noFill/>
        </p:spPr>
      </p:pic>
      <p:pic>
        <p:nvPicPr>
          <p:cNvPr id="1047" name="Picture 23" descr="F:\2015\Методические разработки\Презентации\Грамматика\choki1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143504" y="3143248"/>
            <a:ext cx="3218729" cy="1981203"/>
          </a:xfrm>
          <a:prstGeom prst="rect">
            <a:avLst/>
          </a:prstGeom>
          <a:noFill/>
        </p:spPr>
      </p:pic>
      <p:pic>
        <p:nvPicPr>
          <p:cNvPr id="1048" name="Picture 24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42976" y="3286124"/>
            <a:ext cx="2643206" cy="1772692"/>
          </a:xfrm>
          <a:prstGeom prst="rect">
            <a:avLst/>
          </a:prstGeom>
          <a:noFill/>
        </p:spPr>
      </p:pic>
      <p:pic>
        <p:nvPicPr>
          <p:cNvPr id="46" name="Picture 11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43768" y="3357562"/>
            <a:ext cx="1571636" cy="1368885"/>
          </a:xfrm>
          <a:prstGeom prst="rect">
            <a:avLst/>
          </a:prstGeom>
          <a:noFill/>
        </p:spPr>
      </p:pic>
      <p:pic>
        <p:nvPicPr>
          <p:cNvPr id="47" name="Picture 13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15074" y="2428868"/>
            <a:ext cx="1317765" cy="1147765"/>
          </a:xfrm>
          <a:prstGeom prst="rect">
            <a:avLst/>
          </a:prstGeom>
          <a:noFill/>
        </p:spPr>
      </p:pic>
      <p:pic>
        <p:nvPicPr>
          <p:cNvPr id="22" name="Picture 15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143504" y="4286256"/>
            <a:ext cx="1428760" cy="897519"/>
          </a:xfrm>
          <a:prstGeom prst="rect">
            <a:avLst/>
          </a:prstGeom>
          <a:noFill/>
        </p:spPr>
      </p:pic>
      <p:pic>
        <p:nvPicPr>
          <p:cNvPr id="23" name="Picture 15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929190" y="3143248"/>
            <a:ext cx="1428760" cy="897519"/>
          </a:xfrm>
          <a:prstGeom prst="rect">
            <a:avLst/>
          </a:prstGeom>
          <a:noFill/>
        </p:spPr>
      </p:pic>
      <p:pic>
        <p:nvPicPr>
          <p:cNvPr id="24" name="Picture 15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143636" y="2357430"/>
            <a:ext cx="1428760" cy="897519"/>
          </a:xfrm>
          <a:prstGeom prst="rect">
            <a:avLst/>
          </a:prstGeom>
          <a:noFill/>
        </p:spPr>
      </p:pic>
      <p:pic>
        <p:nvPicPr>
          <p:cNvPr id="25" name="Picture 15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43768" y="3397849"/>
            <a:ext cx="1428760" cy="897519"/>
          </a:xfrm>
          <a:prstGeom prst="rect">
            <a:avLst/>
          </a:prstGeom>
          <a:noFill/>
        </p:spPr>
      </p:pic>
      <p:pic>
        <p:nvPicPr>
          <p:cNvPr id="26" name="Picture 15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15140" y="4397981"/>
            <a:ext cx="1428760" cy="897519"/>
          </a:xfrm>
          <a:prstGeom prst="rect">
            <a:avLst/>
          </a:prstGeom>
          <a:noFill/>
        </p:spPr>
      </p:pic>
      <p:pic>
        <p:nvPicPr>
          <p:cNvPr id="28" name="Picture 16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5072066" y="3071810"/>
            <a:ext cx="1500198" cy="810516"/>
          </a:xfrm>
          <a:prstGeom prst="rect">
            <a:avLst/>
          </a:prstGeom>
          <a:noFill/>
        </p:spPr>
      </p:pic>
      <p:pic>
        <p:nvPicPr>
          <p:cNvPr id="29" name="Picture 16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5072066" y="4000504"/>
            <a:ext cx="1500198" cy="810516"/>
          </a:xfrm>
          <a:prstGeom prst="rect">
            <a:avLst/>
          </a:prstGeom>
          <a:noFill/>
        </p:spPr>
      </p:pic>
      <p:pic>
        <p:nvPicPr>
          <p:cNvPr id="30" name="Picture 16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6858016" y="4357694"/>
            <a:ext cx="1500198" cy="810516"/>
          </a:xfrm>
          <a:prstGeom prst="rect">
            <a:avLst/>
          </a:prstGeom>
          <a:noFill/>
        </p:spPr>
      </p:pic>
      <p:pic>
        <p:nvPicPr>
          <p:cNvPr id="31" name="Picture 16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6143636" y="2500306"/>
            <a:ext cx="1500198" cy="810516"/>
          </a:xfrm>
          <a:prstGeom prst="rect">
            <a:avLst/>
          </a:prstGeom>
          <a:noFill/>
        </p:spPr>
      </p:pic>
      <p:pic>
        <p:nvPicPr>
          <p:cNvPr id="32" name="Picture 16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6929454" y="3357562"/>
            <a:ext cx="1500198" cy="810516"/>
          </a:xfrm>
          <a:prstGeom prst="rect">
            <a:avLst/>
          </a:prstGeom>
          <a:noFill/>
        </p:spPr>
      </p:pic>
      <p:pic>
        <p:nvPicPr>
          <p:cNvPr id="34" name="Picture 17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5246213" flipV="1">
            <a:off x="5954725" y="3461034"/>
            <a:ext cx="1463360" cy="1164136"/>
          </a:xfrm>
          <a:prstGeom prst="rect">
            <a:avLst/>
          </a:prstGeom>
          <a:noFill/>
        </p:spPr>
      </p:pic>
      <p:pic>
        <p:nvPicPr>
          <p:cNvPr id="35" name="Picture 17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5246213" flipV="1">
            <a:off x="4740279" y="3461034"/>
            <a:ext cx="1463360" cy="1164136"/>
          </a:xfrm>
          <a:prstGeom prst="rect">
            <a:avLst/>
          </a:prstGeom>
          <a:noFill/>
        </p:spPr>
      </p:pic>
      <p:pic>
        <p:nvPicPr>
          <p:cNvPr id="36" name="Picture 17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5246213" flipV="1">
            <a:off x="6169039" y="2318026"/>
            <a:ext cx="1463360" cy="1164136"/>
          </a:xfrm>
          <a:prstGeom prst="rect">
            <a:avLst/>
          </a:prstGeom>
          <a:noFill/>
        </p:spPr>
      </p:pic>
      <p:pic>
        <p:nvPicPr>
          <p:cNvPr id="37" name="Picture 17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5246213" flipV="1">
            <a:off x="5811848" y="4532604"/>
            <a:ext cx="1463360" cy="1164136"/>
          </a:xfrm>
          <a:prstGeom prst="rect">
            <a:avLst/>
          </a:prstGeom>
          <a:noFill/>
        </p:spPr>
      </p:pic>
      <p:pic>
        <p:nvPicPr>
          <p:cNvPr id="38" name="Picture 17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5246213" flipV="1">
            <a:off x="7169171" y="3318158"/>
            <a:ext cx="1463360" cy="1164136"/>
          </a:xfrm>
          <a:prstGeom prst="rect">
            <a:avLst/>
          </a:prstGeom>
          <a:noFill/>
        </p:spPr>
      </p:pic>
      <p:pic>
        <p:nvPicPr>
          <p:cNvPr id="1043" name="Picture 19" descr="F:\2015\Методические разработки\Презентации\Грамматика\77815569_3779070_0_5b7ba_1dcce335_XL.pn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429256" y="2357430"/>
            <a:ext cx="3139807" cy="3169060"/>
          </a:xfrm>
          <a:prstGeom prst="rect">
            <a:avLst/>
          </a:prstGeom>
          <a:noFill/>
        </p:spPr>
      </p:pic>
      <p:pic>
        <p:nvPicPr>
          <p:cNvPr id="1045" name="Picture 21" descr="F:\2015\Методические разработки\Презентации\Грамматика\115991553_1__8_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572132" y="2500306"/>
            <a:ext cx="2818449" cy="3143252"/>
          </a:xfrm>
          <a:prstGeom prst="rect">
            <a:avLst/>
          </a:prstGeom>
          <a:noFill/>
        </p:spPr>
      </p:pic>
      <p:pic>
        <p:nvPicPr>
          <p:cNvPr id="1049" name="Picture 25" descr="F:\2015\Методические разработки\Презентации\Грамматика\a 4.jp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5214942" y="2928934"/>
            <a:ext cx="3071834" cy="219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Штриховая стрелка вправо 47">
            <a:hlinkClick r:id="" action="ppaction://hlinkshowjump?jump=nextslide"/>
          </p:cNvPr>
          <p:cNvSpPr/>
          <p:nvPr/>
        </p:nvSpPr>
        <p:spPr>
          <a:xfrm>
            <a:off x="8143900" y="6215082"/>
            <a:ext cx="642942" cy="357190"/>
          </a:xfrm>
          <a:prstGeom prst="strip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Управляющая кнопка: домой 48">
            <a:hlinkClick r:id="rId29" action="ppaction://hlinksldjump" highlightClick="1"/>
          </p:cNvPr>
          <p:cNvSpPr/>
          <p:nvPr/>
        </p:nvSpPr>
        <p:spPr>
          <a:xfrm>
            <a:off x="428596" y="6143644"/>
            <a:ext cx="642942" cy="428628"/>
          </a:xfrm>
          <a:prstGeom prst="actionButtonHo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Picture 24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30"/>
          <a:stretch>
            <a:fillRect/>
          </a:stretch>
        </p:blipFill>
        <p:spPr bwMode="auto">
          <a:xfrm>
            <a:off x="1214414" y="2714620"/>
            <a:ext cx="2214578" cy="274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25" descr="F:\2015\Методические разработки\Презентации\Грамматика\a 4.jpg"/>
          <p:cNvPicPr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6072198" y="2571744"/>
            <a:ext cx="1428760" cy="296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4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32"/>
          <a:stretch>
            <a:fillRect/>
          </a:stretch>
        </p:blipFill>
        <p:spPr bwMode="auto">
          <a:xfrm>
            <a:off x="1142976" y="2634808"/>
            <a:ext cx="2643206" cy="2569196"/>
          </a:xfrm>
          <a:prstGeom prst="rect">
            <a:avLst/>
          </a:prstGeom>
          <a:noFill/>
        </p:spPr>
      </p:pic>
      <p:pic>
        <p:nvPicPr>
          <p:cNvPr id="53" name="Picture 25" descr="F:\2015\Методические разработки\Презентации\Грамматика\a 4.jpg"/>
          <p:cNvPicPr>
            <a:picLocks noChangeAspect="1" noChangeArrowheads="1"/>
          </p:cNvPicPr>
          <p:nvPr/>
        </p:nvPicPr>
        <p:blipFill>
          <a:blip r:embed="rId33"/>
          <a:stretch>
            <a:fillRect/>
          </a:stretch>
        </p:blipFill>
        <p:spPr bwMode="auto">
          <a:xfrm flipH="1">
            <a:off x="5214942" y="2428868"/>
            <a:ext cx="3196444" cy="314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24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1714480" y="2631052"/>
            <a:ext cx="1571636" cy="2630921"/>
          </a:xfrm>
          <a:prstGeom prst="rect">
            <a:avLst/>
          </a:prstGeom>
          <a:noFill/>
        </p:spPr>
      </p:pic>
      <p:pic>
        <p:nvPicPr>
          <p:cNvPr id="55" name="Picture 25" descr="F:\2015\Методические разработки\Презентации\Грамматика\a 4.jpg"/>
          <p:cNvPicPr>
            <a:picLocks noChangeAspect="1" noChangeArrowheads="1"/>
          </p:cNvPicPr>
          <p:nvPr/>
        </p:nvPicPr>
        <p:blipFill>
          <a:blip r:embed="rId35"/>
          <a:stretch>
            <a:fillRect/>
          </a:stretch>
        </p:blipFill>
        <p:spPr bwMode="auto">
          <a:xfrm>
            <a:off x="5072066" y="3071810"/>
            <a:ext cx="3452837" cy="194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24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36"/>
          <a:stretch>
            <a:fillRect/>
          </a:stretch>
        </p:blipFill>
        <p:spPr bwMode="auto">
          <a:xfrm>
            <a:off x="1500166" y="2527510"/>
            <a:ext cx="1714512" cy="2829228"/>
          </a:xfrm>
          <a:prstGeom prst="rect">
            <a:avLst/>
          </a:prstGeom>
          <a:noFill/>
        </p:spPr>
      </p:pic>
      <p:pic>
        <p:nvPicPr>
          <p:cNvPr id="57" name="Picture 25" descr="F:\2015\Методические разработки\Презентации\Грамматика\a 4.jpg"/>
          <p:cNvPicPr>
            <a:picLocks noChangeAspect="1" noChangeArrowheads="1"/>
          </p:cNvPicPr>
          <p:nvPr/>
        </p:nvPicPr>
        <p:blipFill>
          <a:blip r:embed="rId37"/>
          <a:stretch>
            <a:fillRect/>
          </a:stretch>
        </p:blipFill>
        <p:spPr bwMode="auto">
          <a:xfrm>
            <a:off x="4929190" y="2857496"/>
            <a:ext cx="3553611" cy="20920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6282716"/>
            <a:ext cx="64550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Инструкция: Это … . А когда их много – это … . Например, это лиса, а это – лисы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6372244" cy="920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«Сосчитай»</a:t>
            </a:r>
            <a:br>
              <a:rPr lang="ru-RU" dirty="0" smtClean="0"/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Сосчитай по образцу: один гимн, 2 гимна, 5 гимнов</a:t>
            </a:r>
            <a:endParaRPr lang="ru-RU" sz="1600" dirty="0"/>
          </a:p>
        </p:txBody>
      </p:sp>
      <p:sp>
        <p:nvSpPr>
          <p:cNvPr id="4" name="Овал 3"/>
          <p:cNvSpPr/>
          <p:nvPr/>
        </p:nvSpPr>
        <p:spPr>
          <a:xfrm>
            <a:off x="5786446" y="1357298"/>
            <a:ext cx="3000396" cy="30003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071802" y="3500438"/>
            <a:ext cx="3000396" cy="30003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7158" y="1357298"/>
            <a:ext cx="3000396" cy="30003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34" y="1857364"/>
            <a:ext cx="2674036" cy="2127256"/>
          </a:xfrm>
          <a:prstGeom prst="rect">
            <a:avLst/>
          </a:prstGeom>
          <a:noFill/>
        </p:spPr>
      </p:pic>
      <p:pic>
        <p:nvPicPr>
          <p:cNvPr id="10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00760" y="1428736"/>
            <a:ext cx="2071702" cy="1648086"/>
          </a:xfrm>
          <a:prstGeom prst="rect">
            <a:avLst/>
          </a:prstGeom>
          <a:noFill/>
        </p:spPr>
      </p:pic>
      <p:pic>
        <p:nvPicPr>
          <p:cNvPr id="11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29388" y="2571744"/>
            <a:ext cx="2071702" cy="1648086"/>
          </a:xfrm>
          <a:prstGeom prst="rect">
            <a:avLst/>
          </a:prstGeom>
          <a:noFill/>
        </p:spPr>
      </p:pic>
      <p:pic>
        <p:nvPicPr>
          <p:cNvPr id="12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786182" y="3571876"/>
            <a:ext cx="1263502" cy="1005144"/>
          </a:xfrm>
          <a:prstGeom prst="rect">
            <a:avLst/>
          </a:prstGeom>
          <a:noFill/>
        </p:spPr>
      </p:pic>
      <p:pic>
        <p:nvPicPr>
          <p:cNvPr id="14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29124" y="4143380"/>
            <a:ext cx="1263502" cy="1005144"/>
          </a:xfrm>
          <a:prstGeom prst="rect">
            <a:avLst/>
          </a:prstGeom>
          <a:noFill/>
        </p:spPr>
      </p:pic>
      <p:pic>
        <p:nvPicPr>
          <p:cNvPr id="15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57752" y="4929198"/>
            <a:ext cx="1263502" cy="1005144"/>
          </a:xfrm>
          <a:prstGeom prst="rect">
            <a:avLst/>
          </a:prstGeom>
          <a:noFill/>
        </p:spPr>
      </p:pic>
      <p:pic>
        <p:nvPicPr>
          <p:cNvPr id="16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43240" y="4500570"/>
            <a:ext cx="1263502" cy="1005144"/>
          </a:xfrm>
          <a:prstGeom prst="rect">
            <a:avLst/>
          </a:prstGeom>
          <a:noFill/>
        </p:spPr>
      </p:pic>
      <p:pic>
        <p:nvPicPr>
          <p:cNvPr id="17" name="Picture 2" descr="F:\2015\Методические разработки\Презентации\Грамматика\ew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643306" y="5286388"/>
            <a:ext cx="1263502" cy="1005144"/>
          </a:xfrm>
          <a:prstGeom prst="rect">
            <a:avLst/>
          </a:prstGeom>
          <a:noFill/>
        </p:spPr>
      </p:pic>
      <p:pic>
        <p:nvPicPr>
          <p:cNvPr id="1027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428736"/>
            <a:ext cx="1948780" cy="2757484"/>
          </a:xfrm>
          <a:prstGeom prst="rect">
            <a:avLst/>
          </a:prstGeom>
          <a:noFill/>
        </p:spPr>
      </p:pic>
      <p:pic>
        <p:nvPicPr>
          <p:cNvPr id="19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857364"/>
            <a:ext cx="1443911" cy="2043104"/>
          </a:xfrm>
          <a:prstGeom prst="rect">
            <a:avLst/>
          </a:prstGeom>
          <a:noFill/>
        </p:spPr>
      </p:pic>
      <p:pic>
        <p:nvPicPr>
          <p:cNvPr id="20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857364"/>
            <a:ext cx="1443911" cy="2043104"/>
          </a:xfrm>
          <a:prstGeom prst="rect">
            <a:avLst/>
          </a:prstGeom>
          <a:noFill/>
        </p:spPr>
      </p:pic>
      <p:pic>
        <p:nvPicPr>
          <p:cNvPr id="21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3571876"/>
            <a:ext cx="857256" cy="1212999"/>
          </a:xfrm>
          <a:prstGeom prst="rect">
            <a:avLst/>
          </a:prstGeom>
          <a:noFill/>
        </p:spPr>
      </p:pic>
      <p:pic>
        <p:nvPicPr>
          <p:cNvPr id="22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5143512"/>
            <a:ext cx="857256" cy="1212999"/>
          </a:xfrm>
          <a:prstGeom prst="rect">
            <a:avLst/>
          </a:prstGeom>
          <a:noFill/>
        </p:spPr>
      </p:pic>
      <p:pic>
        <p:nvPicPr>
          <p:cNvPr id="23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857628"/>
            <a:ext cx="857256" cy="1212999"/>
          </a:xfrm>
          <a:prstGeom prst="rect">
            <a:avLst/>
          </a:prstGeom>
          <a:noFill/>
        </p:spPr>
      </p:pic>
      <p:pic>
        <p:nvPicPr>
          <p:cNvPr id="24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5000636"/>
            <a:ext cx="857256" cy="1212999"/>
          </a:xfrm>
          <a:prstGeom prst="rect">
            <a:avLst/>
          </a:prstGeom>
          <a:noFill/>
        </p:spPr>
      </p:pic>
      <p:pic>
        <p:nvPicPr>
          <p:cNvPr id="26" name="Picture 3" descr="F:\2015\Методические разработки\Презентации\Грамматика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429132"/>
            <a:ext cx="857256" cy="1212999"/>
          </a:xfrm>
          <a:prstGeom prst="rect">
            <a:avLst/>
          </a:prstGeom>
          <a:noFill/>
        </p:spPr>
      </p:pic>
      <p:pic>
        <p:nvPicPr>
          <p:cNvPr id="1028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1714488"/>
            <a:ext cx="2197236" cy="2347904"/>
          </a:xfrm>
          <a:prstGeom prst="rect">
            <a:avLst/>
          </a:prstGeom>
          <a:noFill/>
        </p:spPr>
      </p:pic>
      <p:pic>
        <p:nvPicPr>
          <p:cNvPr id="28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1571612"/>
            <a:ext cx="1394991" cy="1490648"/>
          </a:xfrm>
          <a:prstGeom prst="rect">
            <a:avLst/>
          </a:prstGeom>
          <a:noFill/>
        </p:spPr>
      </p:pic>
      <p:pic>
        <p:nvPicPr>
          <p:cNvPr id="29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2571744"/>
            <a:ext cx="1394991" cy="1490648"/>
          </a:xfrm>
          <a:prstGeom prst="rect">
            <a:avLst/>
          </a:prstGeom>
          <a:noFill/>
        </p:spPr>
      </p:pic>
      <p:pic>
        <p:nvPicPr>
          <p:cNvPr id="30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0" y="3643314"/>
            <a:ext cx="860161" cy="919144"/>
          </a:xfrm>
          <a:prstGeom prst="rect">
            <a:avLst/>
          </a:prstGeom>
          <a:noFill/>
        </p:spPr>
      </p:pic>
      <p:pic>
        <p:nvPicPr>
          <p:cNvPr id="31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4143380"/>
            <a:ext cx="860161" cy="919144"/>
          </a:xfrm>
          <a:prstGeom prst="rect">
            <a:avLst/>
          </a:prstGeom>
          <a:noFill/>
        </p:spPr>
      </p:pic>
      <p:pic>
        <p:nvPicPr>
          <p:cNvPr id="32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4572008"/>
            <a:ext cx="860161" cy="919144"/>
          </a:xfrm>
          <a:prstGeom prst="rect">
            <a:avLst/>
          </a:prstGeom>
          <a:noFill/>
        </p:spPr>
      </p:pic>
      <p:pic>
        <p:nvPicPr>
          <p:cNvPr id="33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5214950"/>
            <a:ext cx="860161" cy="919144"/>
          </a:xfrm>
          <a:prstGeom prst="rect">
            <a:avLst/>
          </a:prstGeom>
          <a:noFill/>
        </p:spPr>
      </p:pic>
      <p:pic>
        <p:nvPicPr>
          <p:cNvPr id="34" name="Picture 4" descr="F:\2015\Методические разработки\Презентации\Грамматика\sam_ob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5357826"/>
            <a:ext cx="860161" cy="919144"/>
          </a:xfrm>
          <a:prstGeom prst="rect">
            <a:avLst/>
          </a:prstGeom>
          <a:noFill/>
        </p:spPr>
      </p:pic>
      <p:pic>
        <p:nvPicPr>
          <p:cNvPr id="1029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1357298"/>
            <a:ext cx="2488396" cy="2714614"/>
          </a:xfrm>
          <a:prstGeom prst="rect">
            <a:avLst/>
          </a:prstGeom>
          <a:noFill/>
        </p:spPr>
      </p:pic>
      <p:pic>
        <p:nvPicPr>
          <p:cNvPr id="36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57884" y="2000240"/>
            <a:ext cx="1375182" cy="1500198"/>
          </a:xfrm>
          <a:prstGeom prst="rect">
            <a:avLst/>
          </a:prstGeom>
          <a:noFill/>
        </p:spPr>
      </p:pic>
      <p:pic>
        <p:nvPicPr>
          <p:cNvPr id="37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206" y="2071678"/>
            <a:ext cx="1375182" cy="1500198"/>
          </a:xfrm>
          <a:prstGeom prst="rect">
            <a:avLst/>
          </a:prstGeom>
          <a:noFill/>
        </p:spPr>
      </p:pic>
      <p:pic>
        <p:nvPicPr>
          <p:cNvPr id="38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58" y="3500438"/>
            <a:ext cx="1071570" cy="1168985"/>
          </a:xfrm>
          <a:prstGeom prst="rect">
            <a:avLst/>
          </a:prstGeom>
          <a:noFill/>
        </p:spPr>
      </p:pic>
      <p:pic>
        <p:nvPicPr>
          <p:cNvPr id="39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29190" y="4143380"/>
            <a:ext cx="1071570" cy="1168985"/>
          </a:xfrm>
          <a:prstGeom prst="rect">
            <a:avLst/>
          </a:prstGeom>
          <a:noFill/>
        </p:spPr>
      </p:pic>
      <p:pic>
        <p:nvPicPr>
          <p:cNvPr id="40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4678" y="4357694"/>
            <a:ext cx="1071570" cy="1168985"/>
          </a:xfrm>
          <a:prstGeom prst="rect">
            <a:avLst/>
          </a:prstGeom>
          <a:noFill/>
        </p:spPr>
      </p:pic>
      <p:pic>
        <p:nvPicPr>
          <p:cNvPr id="41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143512"/>
            <a:ext cx="1071570" cy="1168985"/>
          </a:xfrm>
          <a:prstGeom prst="rect">
            <a:avLst/>
          </a:prstGeom>
          <a:noFill/>
        </p:spPr>
      </p:pic>
      <p:pic>
        <p:nvPicPr>
          <p:cNvPr id="42" name="Picture 5" descr="F:\2015\Методические разработки\Презентации\Грамматика\sama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43306" y="5143512"/>
            <a:ext cx="1071570" cy="1168985"/>
          </a:xfrm>
          <a:prstGeom prst="rect">
            <a:avLst/>
          </a:prstGeom>
          <a:noFill/>
        </p:spPr>
      </p:pic>
      <p:pic>
        <p:nvPicPr>
          <p:cNvPr id="1030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2910" y="1785926"/>
            <a:ext cx="2155855" cy="2284397"/>
          </a:xfrm>
          <a:prstGeom prst="rect">
            <a:avLst/>
          </a:prstGeom>
          <a:noFill/>
        </p:spPr>
      </p:pic>
      <p:pic>
        <p:nvPicPr>
          <p:cNvPr id="44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29322" y="2428868"/>
            <a:ext cx="1618037" cy="1714512"/>
          </a:xfrm>
          <a:prstGeom prst="rect">
            <a:avLst/>
          </a:prstGeom>
          <a:noFill/>
        </p:spPr>
      </p:pic>
      <p:pic>
        <p:nvPicPr>
          <p:cNvPr id="45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72330" y="1785926"/>
            <a:ext cx="1618037" cy="1714512"/>
          </a:xfrm>
          <a:prstGeom prst="rect">
            <a:avLst/>
          </a:prstGeom>
          <a:noFill/>
        </p:spPr>
      </p:pic>
      <p:pic>
        <p:nvPicPr>
          <p:cNvPr id="46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00496" y="3571876"/>
            <a:ext cx="1079610" cy="1143981"/>
          </a:xfrm>
          <a:prstGeom prst="rect">
            <a:avLst/>
          </a:prstGeom>
          <a:noFill/>
        </p:spPr>
      </p:pic>
      <p:pic>
        <p:nvPicPr>
          <p:cNvPr id="47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29190" y="4286256"/>
            <a:ext cx="1079610" cy="1143981"/>
          </a:xfrm>
          <a:prstGeom prst="rect">
            <a:avLst/>
          </a:prstGeom>
          <a:noFill/>
        </p:spPr>
      </p:pic>
      <p:pic>
        <p:nvPicPr>
          <p:cNvPr id="48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14678" y="4286256"/>
            <a:ext cx="1079610" cy="1143981"/>
          </a:xfrm>
          <a:prstGeom prst="rect">
            <a:avLst/>
          </a:prstGeom>
          <a:noFill/>
        </p:spPr>
      </p:pic>
      <p:pic>
        <p:nvPicPr>
          <p:cNvPr id="49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5000636"/>
            <a:ext cx="1079610" cy="1143981"/>
          </a:xfrm>
          <a:prstGeom prst="rect">
            <a:avLst/>
          </a:prstGeom>
          <a:noFill/>
        </p:spPr>
      </p:pic>
      <p:pic>
        <p:nvPicPr>
          <p:cNvPr id="50" name="Picture 6" descr="F:\2015\Методические разработки\Презентации\Грамматика\0_12062a_8b083d4_ori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28992" y="5143513"/>
            <a:ext cx="1146110" cy="1214446"/>
          </a:xfrm>
          <a:prstGeom prst="rect">
            <a:avLst/>
          </a:prstGeom>
          <a:noFill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2910" y="2143116"/>
            <a:ext cx="2428876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86512" y="1785926"/>
            <a:ext cx="1595432" cy="95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43702" y="3000372"/>
            <a:ext cx="1595432" cy="95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00496" y="3857628"/>
            <a:ext cx="1000132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57752" y="4572008"/>
            <a:ext cx="1000132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86116" y="4643446"/>
            <a:ext cx="1000132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14876" y="5286388"/>
            <a:ext cx="1000132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43306" y="5500702"/>
            <a:ext cx="1000132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Штриховая стрелка вправо 59">
            <a:hlinkClick r:id="" action="ppaction://hlinkshowjump?jump=nextslide"/>
          </p:cNvPr>
          <p:cNvSpPr/>
          <p:nvPr/>
        </p:nvSpPr>
        <p:spPr>
          <a:xfrm>
            <a:off x="8143900" y="6215082"/>
            <a:ext cx="642942" cy="357190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Управляющая кнопка: домой 60">
            <a:hlinkClick r:id="rId21" action="ppaction://hlinksldjump" highlightClick="1"/>
          </p:cNvPr>
          <p:cNvSpPr/>
          <p:nvPr/>
        </p:nvSpPr>
        <p:spPr>
          <a:xfrm>
            <a:off x="428596" y="6143644"/>
            <a:ext cx="642942" cy="428628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1214414" y="1571612"/>
            <a:ext cx="1363968" cy="228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6357950" y="1857364"/>
            <a:ext cx="98152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7429520" y="2143116"/>
            <a:ext cx="98152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3428992" y="4429132"/>
            <a:ext cx="699871" cy="11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5"/>
          <a:stretch>
            <a:fillRect/>
          </a:stretch>
        </p:blipFill>
        <p:spPr bwMode="auto">
          <a:xfrm>
            <a:off x="857224" y="1571612"/>
            <a:ext cx="2000264" cy="254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7215206" y="2071678"/>
            <a:ext cx="1214446" cy="154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4000496" y="3571876"/>
            <a:ext cx="1093088" cy="139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3643306" y="5072074"/>
            <a:ext cx="95455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4572000" y="5000636"/>
            <a:ext cx="95455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4857752" y="4000504"/>
            <a:ext cx="1093088" cy="139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5000628" y="4071942"/>
            <a:ext cx="699871" cy="11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3857620" y="5000636"/>
            <a:ext cx="699871" cy="11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5000628" y="5000636"/>
            <a:ext cx="699871" cy="11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4214810" y="3643314"/>
            <a:ext cx="699871" cy="11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6072198" y="2000240"/>
            <a:ext cx="1214446" cy="154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3143240" y="4143380"/>
            <a:ext cx="1093088" cy="139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067" y="381538"/>
            <a:ext cx="7686700" cy="1021406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/>
              <a:t>«Назови ласково»</a:t>
            </a:r>
            <a:br>
              <a:rPr lang="ru-RU" sz="3600" dirty="0" smtClean="0"/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Это … . А ласково мы назовем его … .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Например: заяц – зайчик</a:t>
            </a:r>
            <a:r>
              <a:rPr lang="ru-RU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428596" y="2071678"/>
            <a:ext cx="3857652" cy="36433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86314" y="2071678"/>
            <a:ext cx="3857652" cy="36433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714620"/>
            <a:ext cx="2706626" cy="2357454"/>
          </a:xfrm>
          <a:prstGeom prst="rect">
            <a:avLst/>
          </a:prstGeom>
          <a:noFill/>
        </p:spPr>
      </p:pic>
      <p:pic>
        <p:nvPicPr>
          <p:cNvPr id="2051" name="Picture 3" descr="F:\2015\Методические разработки\Презентации\Грамматика\кораб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348346"/>
            <a:ext cx="1428760" cy="1244441"/>
          </a:xfrm>
          <a:prstGeom prst="rect">
            <a:avLst/>
          </a:prstGeom>
          <a:noFill/>
        </p:spPr>
      </p:pic>
      <p:pic>
        <p:nvPicPr>
          <p:cNvPr id="2053" name="Picture 5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786058"/>
            <a:ext cx="3357586" cy="1814011"/>
          </a:xfrm>
          <a:prstGeom prst="rect">
            <a:avLst/>
          </a:prstGeom>
          <a:noFill/>
        </p:spPr>
      </p:pic>
      <p:pic>
        <p:nvPicPr>
          <p:cNvPr id="11" name="Picture 5" descr="F:\2015\Методические разработки\Презентации\Грамматика\самолет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00438"/>
            <a:ext cx="1903101" cy="1028193"/>
          </a:xfrm>
          <a:prstGeom prst="rect">
            <a:avLst/>
          </a:prstGeom>
          <a:noFill/>
        </p:spPr>
      </p:pic>
      <p:pic>
        <p:nvPicPr>
          <p:cNvPr id="2054" name="Picture 6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786058"/>
            <a:ext cx="3229694" cy="2028829"/>
          </a:xfrm>
          <a:prstGeom prst="rect">
            <a:avLst/>
          </a:prstGeom>
          <a:noFill/>
        </p:spPr>
      </p:pic>
      <p:pic>
        <p:nvPicPr>
          <p:cNvPr id="13" name="Picture 6" descr="F:\2015\Методические разработки\Презентации\Грамматика\lada_kalin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571876"/>
            <a:ext cx="1357322" cy="852642"/>
          </a:xfrm>
          <a:prstGeom prst="rect">
            <a:avLst/>
          </a:prstGeom>
          <a:noFill/>
        </p:spPr>
      </p:pic>
      <p:pic>
        <p:nvPicPr>
          <p:cNvPr id="2055" name="Picture 7" descr="F:\2015\Методические разработки\Презентации\Грамматика\конфет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2714620"/>
            <a:ext cx="2214578" cy="2485984"/>
          </a:xfrm>
          <a:prstGeom prst="rect">
            <a:avLst/>
          </a:prstGeom>
          <a:noFill/>
        </p:spPr>
      </p:pic>
      <p:pic>
        <p:nvPicPr>
          <p:cNvPr id="2056" name="Picture 8" descr="F:\2015\Методические разработки\Презентации\Грамматика\конфет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286512" y="3500438"/>
            <a:ext cx="1000132" cy="1122703"/>
          </a:xfrm>
          <a:prstGeom prst="rect">
            <a:avLst/>
          </a:prstGeom>
          <a:noFill/>
        </p:spPr>
      </p:pic>
      <p:pic>
        <p:nvPicPr>
          <p:cNvPr id="2057" name="Picture 9" descr="F:\2015\Методические разработки\Презентации\Грамматика\0_998a6_5c8a884_XX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2976" y="3071810"/>
            <a:ext cx="2587758" cy="1633522"/>
          </a:xfrm>
          <a:prstGeom prst="rect">
            <a:avLst/>
          </a:prstGeom>
          <a:noFill/>
        </p:spPr>
      </p:pic>
      <p:pic>
        <p:nvPicPr>
          <p:cNvPr id="17" name="Picture 9" descr="F:\2015\Методические разработки\Презентации\Грамматика\0_998a6_5c8a884_XX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74" y="3714752"/>
            <a:ext cx="1003390" cy="633390"/>
          </a:xfrm>
          <a:prstGeom prst="rect">
            <a:avLst/>
          </a:prstGeom>
          <a:noFill/>
        </p:spPr>
      </p:pic>
      <p:pic>
        <p:nvPicPr>
          <p:cNvPr id="2058" name="Picture 10" descr="F:\2015\Методические разработки\Презентации\Грамматика\424761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2285992"/>
            <a:ext cx="1643074" cy="3197937"/>
          </a:xfrm>
          <a:prstGeom prst="rect">
            <a:avLst/>
          </a:prstGeom>
          <a:noFill/>
        </p:spPr>
      </p:pic>
      <p:pic>
        <p:nvPicPr>
          <p:cNvPr id="19" name="Picture 10" descr="F:\2015\Методические разработки\Презентации\Грамматика\42476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512" y="3143248"/>
            <a:ext cx="785818" cy="1529448"/>
          </a:xfrm>
          <a:prstGeom prst="rect">
            <a:avLst/>
          </a:prstGeom>
          <a:noFill/>
        </p:spPr>
      </p:pic>
      <p:pic>
        <p:nvPicPr>
          <p:cNvPr id="2059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2976" y="3143248"/>
            <a:ext cx="2641898" cy="1771815"/>
          </a:xfrm>
          <a:prstGeom prst="rect">
            <a:avLst/>
          </a:prstGeom>
          <a:noFill/>
        </p:spPr>
      </p:pic>
      <p:pic>
        <p:nvPicPr>
          <p:cNvPr id="21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15074" y="3643314"/>
            <a:ext cx="1044113" cy="700245"/>
          </a:xfrm>
          <a:prstGeom prst="rect">
            <a:avLst/>
          </a:prstGeom>
          <a:noFill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8143900" y="6215082"/>
            <a:ext cx="642942" cy="357190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16" action="ppaction://hlinksldjump" highlightClick="1"/>
          </p:cNvPr>
          <p:cNvSpPr/>
          <p:nvPr/>
        </p:nvSpPr>
        <p:spPr>
          <a:xfrm>
            <a:off x="428596" y="6143644"/>
            <a:ext cx="642942" cy="428628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785786" y="2357430"/>
            <a:ext cx="2571768" cy="3147414"/>
          </a:xfrm>
          <a:prstGeom prst="rect">
            <a:avLst/>
          </a:prstGeom>
          <a:noFill/>
        </p:spPr>
      </p:pic>
      <p:pic>
        <p:nvPicPr>
          <p:cNvPr id="24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215074" y="3071810"/>
            <a:ext cx="1165333" cy="1426174"/>
          </a:xfrm>
          <a:prstGeom prst="rect">
            <a:avLst/>
          </a:prstGeom>
          <a:noFill/>
        </p:spPr>
      </p:pic>
      <p:pic>
        <p:nvPicPr>
          <p:cNvPr id="25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19"/>
          <a:stretch>
            <a:fillRect/>
          </a:stretch>
        </p:blipFill>
        <p:spPr bwMode="auto">
          <a:xfrm>
            <a:off x="1142976" y="2428867"/>
            <a:ext cx="2571768" cy="2767223"/>
          </a:xfrm>
          <a:prstGeom prst="rect">
            <a:avLst/>
          </a:prstGeom>
          <a:noFill/>
        </p:spPr>
      </p:pic>
      <p:pic>
        <p:nvPicPr>
          <p:cNvPr id="26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6072198" y="3214686"/>
            <a:ext cx="1220266" cy="1313007"/>
          </a:xfrm>
          <a:prstGeom prst="rect">
            <a:avLst/>
          </a:prstGeom>
          <a:noFill/>
        </p:spPr>
      </p:pic>
      <p:pic>
        <p:nvPicPr>
          <p:cNvPr id="27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21"/>
          <a:stretch>
            <a:fillRect/>
          </a:stretch>
        </p:blipFill>
        <p:spPr bwMode="auto">
          <a:xfrm>
            <a:off x="857224" y="2428868"/>
            <a:ext cx="2946756" cy="2864248"/>
          </a:xfrm>
          <a:prstGeom prst="rect">
            <a:avLst/>
          </a:prstGeom>
          <a:noFill/>
        </p:spPr>
      </p:pic>
      <p:pic>
        <p:nvPicPr>
          <p:cNvPr id="28" name="Picture 11" descr="F:\2015\Методические разработки\Презентации\Грамматика\011155_1383689515.png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6000760" y="3102119"/>
            <a:ext cx="1500198" cy="14581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5889848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«Что изменилось?»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8" y="1081685"/>
            <a:ext cx="2710625" cy="182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" y="3155658"/>
            <a:ext cx="2686186" cy="20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1685"/>
            <a:ext cx="2717108" cy="191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36635"/>
            <a:ext cx="2726236" cy="195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598" y="5733256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Посмотри на картинки, запомни. </a:t>
            </a:r>
          </a:p>
        </p:txBody>
      </p:sp>
    </p:spTree>
    <p:extLst>
      <p:ext uri="{BB962C8B-B14F-4D97-AF65-F5344CB8AC3E}">
        <p14:creationId xmlns="" xmlns:p14="http://schemas.microsoft.com/office/powerpoint/2010/main" val="1407620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06" y="3727418"/>
            <a:ext cx="2712955" cy="1828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268760"/>
            <a:ext cx="2712955" cy="1920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67" y="1222430"/>
            <a:ext cx="2686186" cy="20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99" y="3666063"/>
            <a:ext cx="2726236" cy="195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52260" y="548680"/>
            <a:ext cx="2196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«Что изменилось?»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31285" y="6093296"/>
            <a:ext cx="2717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Скажи, что изменилось?</a:t>
            </a:r>
          </a:p>
        </p:txBody>
      </p:sp>
    </p:spTree>
    <p:extLst>
      <p:ext uri="{BB962C8B-B14F-4D97-AF65-F5344CB8AC3E}">
        <p14:creationId xmlns="" xmlns:p14="http://schemas.microsoft.com/office/powerpoint/2010/main" val="3819808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«Собери </a:t>
            </a:r>
            <a:r>
              <a:rPr lang="ru-RU" sz="3200" dirty="0" err="1" smtClean="0"/>
              <a:t>пазл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0034" y="1214422"/>
            <a:ext cx="8186766" cy="4805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Перейдите  по ссылке  и вместе с ребенком соберите целую картинку.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Для </a:t>
            </a:r>
            <a:r>
              <a:rPr lang="ru-RU" sz="2000" dirty="0" smtClean="0"/>
              <a:t>этого необходимо  скопировать данное изображение.</a:t>
            </a:r>
            <a:endParaRPr lang="ru-RU" sz="2000" dirty="0" smtClean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puzzlezilla.ru/create-puzzle?ysclid=m3r3gtt2pm254537579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12345\Desktop\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500306"/>
            <a:ext cx="2968774" cy="1979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5548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«Четвертый лишний»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2303140" cy="20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222104" cy="192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6" y="3717032"/>
            <a:ext cx="2586410" cy="203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929066"/>
            <a:ext cx="2639216" cy="190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165304"/>
            <a:ext cx="7817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/>
              <a:t>Инструкция: </a:t>
            </a:r>
            <a:r>
              <a:rPr lang="ru-RU" sz="1400" dirty="0" smtClean="0"/>
              <a:t>Посмотри на картинку, назови, кто лишний? (Конь исчезает по щелчку)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327615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225</Words>
  <Application>Microsoft Office PowerPoint</Application>
  <PresentationFormat>Экран (4:3)</PresentationFormat>
  <Paragraphs>49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Справедливость</vt:lpstr>
      <vt:lpstr>Дидактические игры по теме  «В том краю, где мы живем»</vt:lpstr>
      <vt:lpstr>Выбери игру </vt:lpstr>
      <vt:lpstr>«Один -много»</vt:lpstr>
      <vt:lpstr>«Сосчитай» Сосчитай по образцу: один гимн, 2 гимна, 5 гимнов</vt:lpstr>
      <vt:lpstr>«Назови ласково» Это … . А ласково мы назовем его … . Например: заяц – зайчик.</vt:lpstr>
      <vt:lpstr>«Что изменилось?»</vt:lpstr>
      <vt:lpstr>Слайд 7</vt:lpstr>
      <vt:lpstr>«Собери пазл»</vt:lpstr>
      <vt:lpstr>«Четвертый лишний»</vt:lpstr>
      <vt:lpstr>«Четвертый лишний»</vt:lpstr>
      <vt:lpstr>«Четвертый лишний»</vt:lpstr>
      <vt:lpstr>«Раскрась картинку»</vt:lpstr>
      <vt:lpstr>«С какого дерева листок?» Скажи, с какого дерева лист? Значит он какой?   Например, лис с дуба - дубовый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 по теме «Край наш Самарский родной»</dc:title>
  <dc:creator>Юпитер</dc:creator>
  <cp:lastModifiedBy>User</cp:lastModifiedBy>
  <cp:revision>75</cp:revision>
  <dcterms:created xsi:type="dcterms:W3CDTF">2016-04-14T15:50:42Z</dcterms:created>
  <dcterms:modified xsi:type="dcterms:W3CDTF">2024-11-25T05:16:47Z</dcterms:modified>
</cp:coreProperties>
</file>