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6rxy69A7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539552" y="404664"/>
            <a:ext cx="7992888" cy="59766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32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3568" y="7647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Times New Roman"/>
                <a:cs typeface="Times New Roman"/>
              </a:rPr>
              <a:t>Урок по литературному чтению </a:t>
            </a:r>
            <a:endParaRPr/>
          </a:p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Times New Roman"/>
                <a:cs typeface="Times New Roman"/>
              </a:rPr>
              <a:t>2 класс</a:t>
            </a:r>
            <a:endParaRPr/>
          </a:p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latin typeface="Times New Roman"/>
                <a:cs typeface="Times New Roman"/>
              </a:rPr>
              <a:t>Русская народная сказка «Два Мороза»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59957" y="537321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Выполнила: Учитель начальных классов Соболевская Н.А.</a:t>
            </a:r>
            <a:endParaRPr dirty="0"/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ГБОУ школы-интерната им. И.Е. Егорова</a:t>
            </a:r>
            <a:endParaRPr dirty="0"/>
          </a:p>
          <a:p>
            <a:pPr algn="ctr">
              <a:defRPr/>
            </a:pPr>
            <a:r>
              <a:rPr lang="ru-RU" sz="14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г.о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. Новокуйбышевск</a:t>
            </a:r>
            <a:endParaRPr dirty="0"/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Декабрь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2024 год.</a:t>
            </a:r>
            <a:endParaRPr lang="ru-RU" sz="1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16388" name="Picture 4" descr="http://img.yakaboo.ua/media/catalog/product/cache/1/image/76be0bc84a6b7b5e4630b1e3af73bee4/1/8/188258_20867106.jpg"/>
          <p:cNvPicPr>
            <a:picLocks noChangeAspect="1" noChangeArrowheads="1"/>
          </p:cNvPicPr>
          <p:nvPr/>
        </p:nvPicPr>
        <p:blipFill>
          <a:blip r:embed="rId3"/>
          <a:srcRect t="41584"/>
          <a:stretch/>
        </p:blipFill>
        <p:spPr bwMode="auto">
          <a:xfrm>
            <a:off x="2997660" y="2204864"/>
            <a:ext cx="3396717" cy="3168351"/>
          </a:xfrm>
          <a:prstGeom prst="roundRect">
            <a:avLst>
              <a:gd name="adj" fmla="val 16667"/>
            </a:avLst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5007206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40" y="0"/>
            <a:ext cx="9144000" cy="6858000"/>
          </a:xfrm>
          <a:prstGeom prst="rect">
            <a:avLst/>
          </a:prstGeom>
          <a:noFill/>
        </p:spPr>
      </p:pic>
      <p:sp>
        <p:nvSpPr>
          <p:cNvPr id="442274974" name="TextBox 442274973"/>
          <p:cNvSpPr txBox="1"/>
          <p:nvPr/>
        </p:nvSpPr>
        <p:spPr bwMode="auto">
          <a:xfrm>
            <a:off x="2217711" y="1024889"/>
            <a:ext cx="4580985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>
                <a:solidFill>
                  <a:srgbClr val="FFFF00"/>
                </a:solidFill>
              </a:rPr>
              <a:t>ФИЗМИНУТКА</a:t>
            </a:r>
          </a:p>
        </p:txBody>
      </p:sp>
      <p:sp>
        <p:nvSpPr>
          <p:cNvPr id="2111114526" name="TextBox 2111114525"/>
          <p:cNvSpPr txBox="1"/>
          <p:nvPr/>
        </p:nvSpPr>
        <p:spPr bwMode="auto">
          <a:xfrm>
            <a:off x="1641179" y="2390774"/>
            <a:ext cx="4572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60191017" name="TextBox 660191016"/>
          <p:cNvSpPr txBox="1"/>
          <p:nvPr/>
        </p:nvSpPr>
        <p:spPr bwMode="auto">
          <a:xfrm>
            <a:off x="1096349" y="1771650"/>
            <a:ext cx="7687395" cy="4358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Я - Мороз Красный Нос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Я - Мороз Синий Нос (показываем на себя)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Братья меж собой родные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Мы Морозы удалые (приседают)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Землю снегом мы укроем (движение)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Через речку мост построим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Берегите щёки, нос (показывают на нос и щёки)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Коль на улице мороз (растирают)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Хотим позабавиться,</a:t>
            </a:r>
          </a:p>
          <a:p>
            <a:pPr algn="ctr">
              <a:defRPr/>
            </a:pPr>
            <a:r>
              <a:rPr sz="2800">
                <a:solidFill>
                  <a:schemeClr val="bg1"/>
                </a:solidFill>
              </a:rPr>
              <a:t>Силою помериться (кидаются снежками)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107504" y="2996952"/>
            <a:ext cx="4320480" cy="108012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- Розвальни с бубенчиком.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- В лес.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644008" y="2996952"/>
            <a:ext cx="4355976" cy="108012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- Сани с колокольчиками.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- В город.</a:t>
            </a:r>
            <a:endParaRPr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23728" y="4293096"/>
            <a:ext cx="4752528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>
                <a:solidFill>
                  <a:srgbClr val="C00000"/>
                </a:solidFill>
                <a:latin typeface="Times New Roman"/>
                <a:cs typeface="Times New Roman"/>
              </a:rPr>
              <a:t>Во что были одеты?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195736" y="764704"/>
            <a:ext cx="4392488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rgbClr val="C00000"/>
                </a:solidFill>
                <a:latin typeface="Times New Roman"/>
                <a:cs typeface="Times New Roman"/>
              </a:rPr>
              <a:t>На чём ехали? Куда?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508104" y="5301208"/>
            <a:ext cx="3456384" cy="1440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Шуба медвежья.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Сапоги волчьи.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Шапка лисья.</a:t>
            </a: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51520" y="5301208"/>
            <a:ext cx="4572000" cy="1440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Полушубок старый да рваный.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Шапка худая.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002060"/>
                </a:solidFill>
                <a:latin typeface="Times New Roman"/>
                <a:cs typeface="Times New Roman"/>
              </a:rPr>
              <a:t>Рукавицы дырявые.</a:t>
            </a:r>
            <a:endParaRPr/>
          </a:p>
        </p:txBody>
      </p:sp>
      <p:pic>
        <p:nvPicPr>
          <p:cNvPr id="13" name="Picture 2" descr="https://fs00.infourok.ru/images/doc/281/286817/hello_html_m2be02c92.jpg"/>
          <p:cNvPicPr>
            <a:picLocks noChangeAspect="1" noChangeArrowheads="1"/>
          </p:cNvPicPr>
          <p:nvPr/>
        </p:nvPicPr>
        <p:blipFill>
          <a:blip r:embed="rId3"/>
          <a:srcRect l="48184" t="1512" r="3632" b="1721"/>
          <a:stretch/>
        </p:blipFill>
        <p:spPr bwMode="auto">
          <a:xfrm>
            <a:off x="827584" y="188640"/>
            <a:ext cx="1162222" cy="2564904"/>
          </a:xfrm>
          <a:prstGeom prst="rect">
            <a:avLst/>
          </a:prstGeom>
          <a:noFill/>
        </p:spPr>
      </p:pic>
      <p:pic>
        <p:nvPicPr>
          <p:cNvPr id="14" name="Picture 9" descr="0_32421_3911bec1_XL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750967" y="178690"/>
            <a:ext cx="1925489" cy="2602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1520" y="5013176"/>
            <a:ext cx="4104456" cy="122413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</a:rPr>
              <a:t>Бегом за санями бежит.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002060"/>
                </a:solidFill>
              </a:rPr>
              <a:t>Топором машет.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002060"/>
                </a:solidFill>
              </a:rPr>
              <a:t>Скинул тёплую одежду.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644008" y="5229200"/>
            <a:ext cx="4355976" cy="72008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Лежит себе да кутается.</a:t>
            </a:r>
            <a:endParaRPr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979712" y="188640"/>
            <a:ext cx="4752528" cy="122413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>
                <a:solidFill>
                  <a:srgbClr val="C00000"/>
                </a:solidFill>
                <a:latin typeface="Times New Roman"/>
                <a:cs typeface="Times New Roman"/>
              </a:rPr>
              <a:t>Как себя вели, когда замерзали?</a:t>
            </a:r>
          </a:p>
        </p:txBody>
      </p:sp>
      <p:pic>
        <p:nvPicPr>
          <p:cNvPr id="13" name="Picture 2" descr="https://fs00.infourok.ru/images/doc/281/286817/hello_html_m2be02c92.jpg"/>
          <p:cNvPicPr>
            <a:picLocks noChangeAspect="1" noChangeArrowheads="1"/>
          </p:cNvPicPr>
          <p:nvPr/>
        </p:nvPicPr>
        <p:blipFill>
          <a:blip r:embed="rId3"/>
          <a:srcRect l="48184" t="1512" r="3632" b="1721"/>
          <a:stretch/>
        </p:blipFill>
        <p:spPr bwMode="auto">
          <a:xfrm>
            <a:off x="1043608" y="1700808"/>
            <a:ext cx="1440160" cy="3178285"/>
          </a:xfrm>
          <a:prstGeom prst="rect">
            <a:avLst/>
          </a:prstGeom>
          <a:noFill/>
        </p:spPr>
      </p:pic>
      <p:pic>
        <p:nvPicPr>
          <p:cNvPr id="14" name="Picture 9" descr="0_32421_3911bec1_XL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580112" y="1700808"/>
            <a:ext cx="2304256" cy="3114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95536" y="404664"/>
            <a:ext cx="3528392" cy="20162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>
                <a:solidFill>
                  <a:srgbClr val="C00000"/>
                </a:solidFill>
                <a:latin typeface="Times New Roman"/>
                <a:cs typeface="Times New Roman"/>
              </a:rPr>
              <a:t>Мороз – Синий нос справился с купцом, его забава удалась.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788024" y="188640"/>
            <a:ext cx="3888432" cy="252028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cs typeface="Times New Roman"/>
              </a:rPr>
              <a:t>Мороз – Красный нос – проучен за свою торопливость, неопытность – его дровосек поленом поколотил.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292080" y="3212976"/>
            <a:ext cx="3240360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cs typeface="Times New Roman"/>
              </a:rPr>
              <a:t>Для крестьянина всё кончилось хорошо – он и дров нарубил и не замёрз.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9552" y="2924944"/>
            <a:ext cx="3096344" cy="194421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Купец наказан за свою лень и важность – его заморозил Мороз – Синий нос.</a:t>
            </a:r>
            <a:endParaRPr lang="ru-RU"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691680" y="5733256"/>
            <a:ext cx="5832648" cy="86409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Топор лучше шубы греет.</a:t>
            </a:r>
            <a:endParaRPr lang="ru-RU" sz="36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20955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2267044" y="548680"/>
            <a:ext cx="4572000" cy="5917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«Лесом частым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Полем вьюжным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Зимний праздник к вам идёт. 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Что за праздник?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Скажем дружно:</a:t>
            </a:r>
            <a:b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Это праздник - Новый </a:t>
            </a: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3600" b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!</a:t>
            </a:r>
          </a:p>
          <a:p>
            <a:pPr algn="ctr">
              <a:lnSpc>
                <a:spcPct val="114999"/>
              </a:lnSpc>
              <a:spcAft>
                <a:spcPts val="1000"/>
              </a:spcAft>
              <a:defRPr/>
            </a:pPr>
            <a:endParaRPr lang="ru-RU" sz="3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504" y="1109220"/>
            <a:ext cx="8917958" cy="501635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20955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 bwMode="auto">
          <a:xfrm>
            <a:off x="251519" y="1058989"/>
            <a:ext cx="4572720" cy="24357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Побелело на ночь всюду.</a:t>
            </a:r>
            <a:endParaRPr lang="ru-RU" sz="2800" b="1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 у нас в квартире чудо!</a:t>
            </a:r>
            <a:endParaRPr lang="ru-RU" sz="2800" b="1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 окошком двор исчез –</a:t>
            </a:r>
            <a:endParaRPr lang="ru-RU" sz="2800" b="1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Там волшебный вырос лес </a:t>
            </a:r>
            <a:endParaRPr lang="ru-RU" sz="2800" b="1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076055" y="1077031"/>
            <a:ext cx="4572720" cy="24357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Какой это мастер</a:t>
            </a:r>
            <a:endParaRPr lang="ru-RU" sz="2800" b="1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стёкла нанёс</a:t>
            </a:r>
            <a:endParaRPr lang="ru-RU" sz="2800" b="1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листья, и травы</a:t>
            </a:r>
            <a:endParaRPr lang="ru-RU" sz="2800" b="1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заросли роз?</a:t>
            </a:r>
            <a:endParaRPr lang="ru-RU" sz="2800" b="1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04445012" name="TextBox 1904445011"/>
          <p:cNvSpPr txBox="1"/>
          <p:nvPr/>
        </p:nvSpPr>
        <p:spPr bwMode="auto">
          <a:xfrm>
            <a:off x="1734297" y="3629025"/>
            <a:ext cx="1401482" cy="7227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14999"/>
              </a:lnSpc>
              <a:spcAft>
                <a:spcPts val="999"/>
              </a:spcAft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Узор</a:t>
            </a:r>
            <a:endParaRPr sz="3600">
              <a:ea typeface="Calibri"/>
              <a:cs typeface="Times New Roman"/>
            </a:endParaRPr>
          </a:p>
        </p:txBody>
      </p:sp>
      <p:sp>
        <p:nvSpPr>
          <p:cNvPr id="1582794059" name="TextBox 1582794058"/>
          <p:cNvSpPr txBox="1"/>
          <p:nvPr/>
        </p:nvSpPr>
        <p:spPr bwMode="auto">
          <a:xfrm>
            <a:off x="6272775" y="3720847"/>
            <a:ext cx="1891844" cy="7227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lnSpc>
                <a:spcPct val="114999"/>
              </a:lnSpc>
              <a:spcAft>
                <a:spcPts val="999"/>
              </a:spcAft>
              <a:defRPr/>
            </a:pPr>
            <a:r>
              <a:rPr lang="ru-RU" sz="3600" b="1">
                <a:latin typeface="Times New Roman"/>
                <a:ea typeface="Times New Roman"/>
                <a:cs typeface="Times New Roman"/>
              </a:rPr>
              <a:t>Мороз.</a:t>
            </a:r>
            <a:endParaRPr sz="3600" b="1"/>
          </a:p>
        </p:txBody>
      </p:sp>
      <p:sp>
        <p:nvSpPr>
          <p:cNvPr id="1405645500" name="TextBox 1405645499"/>
          <p:cNvSpPr txBox="1"/>
          <p:nvPr/>
        </p:nvSpPr>
        <p:spPr bwMode="auto">
          <a:xfrm>
            <a:off x="586350" y="5197222"/>
            <a:ext cx="7427669" cy="4423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lnSpc>
                <a:spcPct val="114999"/>
              </a:lnSpc>
              <a:spcAft>
                <a:spcPts val="999"/>
              </a:spcAft>
              <a:defRPr/>
            </a:pPr>
            <a:r>
              <a:rPr lang="ru-RU" sz="2000" b="1" u="sng">
                <a:solidFill>
                  <a:schemeClr val="bg1"/>
                </a:solidFill>
                <a:hlinkClick r:id="rId3" tooltip="https://youtu.be/n6rxy69A7ts"/>
              </a:rPr>
              <a:t>https://youtu.be/n6rxy69A7ts</a:t>
            </a:r>
            <a:endParaRPr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79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39552" y="188640"/>
            <a:ext cx="2448272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Позабавиться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1560" y="4149079"/>
            <a:ext cx="1872208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Прихвачу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11560" y="1700808"/>
            <a:ext cx="2304256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Не сладить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11560" y="908720"/>
            <a:ext cx="2304256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Пощёлкивать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83568" y="5013176"/>
            <a:ext cx="1584175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Купец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83568" y="2492896"/>
            <a:ext cx="2304256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Ёжится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1559" y="3356991"/>
            <a:ext cx="1748721" cy="576063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Кутается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11560" y="5805264"/>
            <a:ext cx="2160240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Крестьянин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788024" y="3140968"/>
            <a:ext cx="2808312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повеселиться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932040" y="5733256"/>
            <a:ext cx="3744416" cy="100811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богатый человек, живущий в городе, владелец торговой лавки или магазина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860032" y="4725144"/>
            <a:ext cx="3672408" cy="86409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бедный человек, живущий в деревне, занимается обработкой земли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716016" y="1052736"/>
            <a:ext cx="3024336" cy="36004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возьму, поймаю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716016" y="1700808"/>
            <a:ext cx="3672408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плотно закрывается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788024" y="2420888"/>
            <a:ext cx="3096344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не справиться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644008" y="188640"/>
            <a:ext cx="3096344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жмётся от холода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788024" y="3861048"/>
            <a:ext cx="3744416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издавать звук, щелчок</a:t>
            </a:r>
          </a:p>
        </p:txBody>
      </p:sp>
      <p:cxnSp>
        <p:nvCxnSpPr>
          <p:cNvPr id="3" name="Прямая со стрелкой 2"/>
          <p:cNvCxnSpPr>
            <a:cxnSpLocks/>
          </p:cNvCxnSpPr>
          <p:nvPr/>
        </p:nvCxnSpPr>
        <p:spPr bwMode="auto">
          <a:xfrm flipV="1">
            <a:off x="2915816" y="5013176"/>
            <a:ext cx="180020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>
            <a:off x="2483768" y="5265204"/>
            <a:ext cx="2376264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 bwMode="auto">
          <a:xfrm>
            <a:off x="2987824" y="1304764"/>
            <a:ext cx="1728192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 bwMode="auto">
          <a:xfrm flipV="1">
            <a:off x="2360282" y="1988840"/>
            <a:ext cx="2211719" cy="1793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 bwMode="auto">
          <a:xfrm>
            <a:off x="3059412" y="1988840"/>
            <a:ext cx="15845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 bwMode="auto">
          <a:xfrm>
            <a:off x="3059479" y="476672"/>
            <a:ext cx="1656537" cy="2952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 bwMode="auto">
          <a:xfrm flipV="1">
            <a:off x="3059479" y="620688"/>
            <a:ext cx="1512522" cy="2034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 bwMode="auto">
          <a:xfrm flipV="1">
            <a:off x="2568369" y="1412776"/>
            <a:ext cx="2003632" cy="29219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39552" y="188640"/>
            <a:ext cx="2448272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Позабавиться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1560" y="4149079"/>
            <a:ext cx="1872208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Прихвачу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11560" y="1700808"/>
            <a:ext cx="2304256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Не сладить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11560" y="908720"/>
            <a:ext cx="2304256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Пощёлкивать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83568" y="5013176"/>
            <a:ext cx="1584175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Купец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83568" y="2492896"/>
            <a:ext cx="2304256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Ёжится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83568" y="3356992"/>
            <a:ext cx="1584175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Кутается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11560" y="5805264"/>
            <a:ext cx="2160240" cy="64807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Крестьянин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716016" y="188640"/>
            <a:ext cx="2808312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повеселиться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788024" y="4509120"/>
            <a:ext cx="3744416" cy="100811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богатый человек, живущий в городе, владелец торговой лавки или магазина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860032" y="5805264"/>
            <a:ext cx="3672408" cy="86409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бедный человек, живущий в деревне, занимается обработкой земли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788024" y="4005064"/>
            <a:ext cx="3024336" cy="36004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возьму, поймаю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788024" y="3284984"/>
            <a:ext cx="3672408" cy="504056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/>
              <a:t>плотно закрывается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716016" y="1772816"/>
            <a:ext cx="3096344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не справиться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788024" y="2492896"/>
            <a:ext cx="3096344" cy="57606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жмётся от холода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716016" y="908720"/>
            <a:ext cx="3744416" cy="72008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издавать звук, щелчок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s://agronationale.ru/upload/stories/promysly/kolokol-02.jpg"/>
          <p:cNvPicPr>
            <a:picLocks noChangeAspect="1" noChangeArrowheads="1"/>
          </p:cNvPicPr>
          <p:nvPr/>
        </p:nvPicPr>
        <p:blipFill>
          <a:blip r:embed="rId3"/>
          <a:srcRect l="16085" r="14213" b="15329"/>
          <a:stretch/>
        </p:blipFill>
        <p:spPr bwMode="auto">
          <a:xfrm>
            <a:off x="323528" y="188640"/>
            <a:ext cx="2808312" cy="4032448"/>
          </a:xfrm>
          <a:prstGeom prst="rect">
            <a:avLst/>
          </a:prstGeom>
          <a:noFill/>
        </p:spPr>
      </p:pic>
      <p:pic>
        <p:nvPicPr>
          <p:cNvPr id="4" name="Picture 4" descr="https://i.novgorod.ru/www/images/25/00/25.jpg"/>
          <p:cNvPicPr>
            <a:picLocks noChangeAspect="1" noChangeArrowheads="1"/>
          </p:cNvPicPr>
          <p:nvPr/>
        </p:nvPicPr>
        <p:blipFill>
          <a:blip r:embed="rId4"/>
          <a:srcRect l="7560" r="6257" b="41847"/>
          <a:stretch/>
        </p:blipFill>
        <p:spPr bwMode="auto">
          <a:xfrm>
            <a:off x="3851920" y="188640"/>
            <a:ext cx="4968552" cy="1656184"/>
          </a:xfrm>
          <a:prstGeom prst="rect">
            <a:avLst/>
          </a:prstGeom>
          <a:noFill/>
        </p:spPr>
      </p:pic>
      <p:pic>
        <p:nvPicPr>
          <p:cNvPr id="5" name="Picture 2" descr="https://fs00.infourok.ru/images/doc/221/12881/3/hello_html_m487d3a75.jpg"/>
          <p:cNvPicPr>
            <a:picLocks noChangeAspect="1" noChangeArrowheads="1"/>
          </p:cNvPicPr>
          <p:nvPr/>
        </p:nvPicPr>
        <p:blipFill>
          <a:blip r:embed="rId5"/>
          <a:srcRect l="24338" t="15939" r="20902" b="11194"/>
          <a:stretch/>
        </p:blipFill>
        <p:spPr bwMode="auto">
          <a:xfrm>
            <a:off x="5364088" y="1988840"/>
            <a:ext cx="2592288" cy="230425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932040" y="4725144"/>
            <a:ext cx="3888432" cy="18002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Бубенчик </a:t>
            </a:r>
            <a:r>
              <a:rPr lang="ru-RU">
                <a:latin typeface="Times New Roman"/>
                <a:cs typeface="Times New Roman"/>
              </a:rPr>
              <a:t>круглый, почти закрытый с небольшими прорезями (для лучшего звучания) и внутри него находится один или несколько шариков которые издают звук.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79512" y="4725144"/>
            <a:ext cx="3456384" cy="1440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Колокольчик</a:t>
            </a:r>
            <a:r>
              <a:rPr lang="ru-RU">
                <a:latin typeface="Times New Roman"/>
                <a:cs typeface="Times New Roman"/>
              </a:rPr>
              <a:t> это открытый снизу конус с язычком внутри, который и издает звук, ударяясь о стенки.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971599" y="116632"/>
            <a:ext cx="6696744" cy="1440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6336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C00000"/>
                </a:solidFill>
                <a:latin typeface="Times New Roman"/>
                <a:cs typeface="Times New Roman"/>
              </a:rPr>
              <a:t>Сравнительная характеристика купца и крестьянина.</a:t>
            </a:r>
          </a:p>
        </p:txBody>
      </p:sp>
      <p:pic>
        <p:nvPicPr>
          <p:cNvPr id="15362" name="Picture 2" descr="https://fs00.infourok.ru/images/doc/281/286817/hello_html_m2be02c92.jpg"/>
          <p:cNvPicPr>
            <a:picLocks noChangeAspect="1" noChangeArrowheads="1"/>
          </p:cNvPicPr>
          <p:nvPr/>
        </p:nvPicPr>
        <p:blipFill>
          <a:blip r:embed="rId3"/>
          <a:srcRect l="48184" t="1512" r="3632" b="1721"/>
          <a:stretch/>
        </p:blipFill>
        <p:spPr bwMode="auto">
          <a:xfrm>
            <a:off x="1403648" y="1772816"/>
            <a:ext cx="2088232" cy="4608513"/>
          </a:xfrm>
          <a:prstGeom prst="rect">
            <a:avLst/>
          </a:prstGeom>
          <a:noFill/>
        </p:spPr>
      </p:pic>
      <p:pic>
        <p:nvPicPr>
          <p:cNvPr id="9" name="Picture 9" descr="0_32421_3911bec1_XL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27984" y="1844824"/>
            <a:ext cx="3297237" cy="445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0.mycdn.me/image?id=812473487408&amp;t=20&amp;plc=WEB&amp;tkn=*VyuJ8K7ZUEv1Jsw5fnjnItLzXC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971599" y="116632"/>
            <a:ext cx="6696744" cy="144016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6336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C00000"/>
                </a:solidFill>
                <a:latin typeface="Times New Roman"/>
                <a:cs typeface="Times New Roman"/>
              </a:rPr>
              <a:t>Сравнительная характеристика двух братьев Морозов</a:t>
            </a:r>
          </a:p>
        </p:txBody>
      </p:sp>
      <p:pic>
        <p:nvPicPr>
          <p:cNvPr id="1026" name="Picture 2" descr="http://imagesait.ru/photos/aHR0cDovLzkwMGlnci5uZXQvZGF0YXMvbGl0ZXJhdHVyYS9EdmEtbW9yb3phLzAwMDItMDAyLUd1bGphbGktcG8tY2hpc3RvbXUtcG9sanUtZHZhLU1vcm96YS1kdmEtcm9kbnlraC1icmF0YS5qcGc=/dva-moroza-russkaya-narodnaya-skazka.jpg"/>
          <p:cNvPicPr>
            <a:picLocks noChangeAspect="1" noChangeArrowheads="1"/>
          </p:cNvPicPr>
          <p:nvPr/>
        </p:nvPicPr>
        <p:blipFill>
          <a:blip r:embed="rId3"/>
          <a:srcRect l="15750" t="3549" r="48026" b="24400"/>
          <a:stretch/>
        </p:blipFill>
        <p:spPr bwMode="auto">
          <a:xfrm>
            <a:off x="5004048" y="1916832"/>
            <a:ext cx="2896283" cy="4320480"/>
          </a:xfrm>
          <a:prstGeom prst="rect">
            <a:avLst/>
          </a:prstGeom>
          <a:noFill/>
        </p:spPr>
      </p:pic>
      <p:pic>
        <p:nvPicPr>
          <p:cNvPr id="10" name="Picture 2" descr="http://imagesait.ru/photos/aHR0cDovLzkwMGlnci5uZXQvZGF0YXMvbGl0ZXJhdHVyYS9EdmEtbW9yb3phLzAwMDItMDAyLUd1bGphbGktcG8tY2hpc3RvbXUtcG9sanUtZHZhLU1vcm96YS1kdmEtcm9kbnlraC1icmF0YS5qcGc=/dva-moroza-russkaya-narodnaya-skazka.jpg"/>
          <p:cNvPicPr>
            <a:picLocks noChangeAspect="1" noChangeArrowheads="1"/>
          </p:cNvPicPr>
          <p:nvPr/>
        </p:nvPicPr>
        <p:blipFill>
          <a:blip r:embed="rId3"/>
          <a:srcRect l="55912" t="2100" r="12588" b="24400"/>
          <a:stretch/>
        </p:blipFill>
        <p:spPr bwMode="auto">
          <a:xfrm>
            <a:off x="899592" y="1916832"/>
            <a:ext cx="2566789" cy="4491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427</Words>
  <Application>Microsoft Office PowerPoint</Application>
  <DocSecurity>0</DocSecurity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VovaN</dc:creator>
  <cp:keywords/>
  <dc:description/>
  <cp:lastModifiedBy>Наталья</cp:lastModifiedBy>
  <cp:revision>21</cp:revision>
  <dcterms:created xsi:type="dcterms:W3CDTF">2017-12-12T14:58:23Z</dcterms:created>
  <dcterms:modified xsi:type="dcterms:W3CDTF">2024-12-05T06:47:36Z</dcterms:modified>
  <cp:category/>
  <dc:identifier/>
  <cp:contentStatus/>
  <dc:language/>
  <cp:version/>
</cp:coreProperties>
</file>