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</a:lstStyle>
          <a:p>
            <a:r>
              <a:t>Образец подзаголовка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Образец заголовка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Образец заголовка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Образец заголовка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</a:lstStyle>
          <a:p>
            <a:r>
              <a:t>Образец текста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Образец заголовка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Образец заголовка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r>
              <a:t>Образец текста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Образец заголовка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r>
              <a:t>Образец текста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Образец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86968">
              <a:defRPr sz="5238" b="1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Использование</a:t>
            </a:r>
            <a:r>
              <a:rPr dirty="0"/>
              <a:t> </a:t>
            </a:r>
            <a:r>
              <a:rPr dirty="0" err="1"/>
              <a:t>видеоигр</a:t>
            </a:r>
            <a:r>
              <a:rPr dirty="0"/>
              <a:t> в </a:t>
            </a:r>
            <a:r>
              <a:rPr dirty="0" err="1"/>
              <a:t>дошкольном</a:t>
            </a:r>
            <a:r>
              <a:rPr dirty="0"/>
              <a:t> </a:t>
            </a:r>
            <a:r>
              <a:rPr dirty="0" err="1" smtClean="0"/>
              <a:t>образовании</a:t>
            </a:r>
            <a:r>
              <a:rPr lang="ru-RU" dirty="0" smtClean="0"/>
              <a:t>, при работе с детьми с ОВЗ</a:t>
            </a:r>
            <a:r>
              <a:rPr dirty="0"/>
              <a:t/>
            </a:r>
            <a:br>
              <a:rPr dirty="0"/>
            </a:br>
            <a:endParaRPr dirty="0"/>
          </a:p>
        </p:txBody>
      </p:sp>
      <p:sp>
        <p:nvSpPr>
          <p:cNvPr id="113" name="Shape 113"/>
          <p:cNvSpPr>
            <a:spLocks noGrp="1"/>
          </p:cNvSpPr>
          <p:nvPr>
            <p:ph type="subTitle" sz="quarter" idx="1"/>
          </p:nvPr>
        </p:nvSpPr>
        <p:spPr>
          <a:xfrm>
            <a:off x="3303227" y="4259262"/>
            <a:ext cx="5142272" cy="1747837"/>
          </a:xfrm>
          <a:prstGeom prst="rect">
            <a:avLst/>
          </a:prstGeom>
        </p:spPr>
        <p:txBody>
          <a:bodyPr/>
          <a:lstStyle/>
          <a:p>
            <a:pPr defTabSz="694944">
              <a:spcBef>
                <a:spcPts val="700"/>
              </a:spcBef>
              <a:defRPr sz="1824">
                <a:latin typeface="Arial"/>
                <a:ea typeface="Arial"/>
                <a:cs typeface="Arial"/>
                <a:sym typeface="Arial"/>
              </a:defRPr>
            </a:pPr>
            <a:r>
              <a:t>Бирюкова Александра Фёдоровна</a:t>
            </a:r>
          </a:p>
          <a:p>
            <a:pPr defTabSz="694944">
              <a:spcBef>
                <a:spcPts val="700"/>
              </a:spcBef>
              <a:defRPr sz="1824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694944">
              <a:spcBef>
                <a:spcPts val="700"/>
              </a:spcBef>
              <a:defRPr sz="1824">
                <a:latin typeface="Arial"/>
                <a:ea typeface="Arial"/>
                <a:cs typeface="Arial"/>
                <a:sym typeface="Arial"/>
              </a:defRPr>
            </a:pPr>
            <a:r>
              <a:t>Учитель-логопед</a:t>
            </a:r>
          </a:p>
          <a:p>
            <a:pPr defTabSz="694944">
              <a:spcBef>
                <a:spcPts val="700"/>
              </a:spcBef>
              <a:defRPr sz="1824">
                <a:latin typeface="Arial"/>
                <a:ea typeface="Arial"/>
                <a:cs typeface="Arial"/>
                <a:sym typeface="Arial"/>
              </a:defRPr>
            </a:pPr>
            <a:r>
              <a:t>Высшей квалификационной категории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6486735" y="530225"/>
            <a:ext cx="5029151" cy="5072768"/>
          </a:xfrm>
          <a:prstGeom prst="rect">
            <a:avLst/>
          </a:prstGeom>
        </p:spPr>
        <p:txBody>
          <a:bodyPr/>
          <a:lstStyle/>
          <a:p>
            <a:pPr algn="just"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Индивидуальная работа</a:t>
            </a:r>
          </a:p>
          <a:p>
            <a:pPr algn="just"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just">
              <a:lnSpc>
                <a:spcPct val="150000"/>
              </a:lnSpc>
              <a:defRPr sz="2100">
                <a:latin typeface="Arial"/>
                <a:ea typeface="Arial"/>
                <a:cs typeface="Arial"/>
                <a:sym typeface="Arial"/>
              </a:defRPr>
            </a:pPr>
            <a:r>
              <a:t>Ребёнку гораздо интереснее сдуть листочек, с помощью холодного ветерка ССССС, чем повторить за педагогом по инструкции – «Повтори за мной звук С или произнеси звук С». </a:t>
            </a:r>
          </a:p>
        </p:txBody>
      </p:sp>
      <p:pic>
        <p:nvPicPr>
          <p:cNvPr id="140" name="image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07963" y="-341856"/>
            <a:ext cx="6775024" cy="73065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xfrm>
            <a:off x="7099300" y="1317625"/>
            <a:ext cx="4822570" cy="3765569"/>
          </a:xfrm>
          <a:prstGeom prst="rect">
            <a:avLst/>
          </a:prstGeom>
        </p:spPr>
        <p:txBody>
          <a:bodyPr/>
          <a:lstStyle>
            <a:lvl1pPr algn="just">
              <a:lnSpc>
                <a:spcPct val="150000"/>
              </a:lnSpc>
              <a:defRPr sz="2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Фронтальные занятия с применением интерактивной  доски, проектора, ТВ для выполнения заданий на формирование лексико-грамматического строя речи.</a:t>
            </a:r>
          </a:p>
        </p:txBody>
      </p:sp>
      <p:pic>
        <p:nvPicPr>
          <p:cNvPr id="143" name="image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4924" y="0"/>
            <a:ext cx="6698359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xfrm>
            <a:off x="7318557" y="524116"/>
            <a:ext cx="4568643" cy="593071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just" defTabSz="658368">
              <a:defRPr sz="2016" b="1">
                <a:latin typeface="Arial"/>
                <a:ea typeface="Arial"/>
                <a:cs typeface="Arial"/>
                <a:sym typeface="Arial"/>
              </a:defRPr>
            </a:pPr>
            <a:r>
              <a:t>Чтобы дошкольнику было интересно и комфортно:</a:t>
            </a:r>
          </a:p>
          <a:p>
            <a:pPr algn="just" defTabSz="658368">
              <a:defRPr sz="2016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just" defTabSz="658368">
              <a:lnSpc>
                <a:spcPct val="100000"/>
              </a:lnSpc>
              <a:defRPr sz="2016">
                <a:latin typeface="Arial"/>
                <a:ea typeface="Arial"/>
                <a:cs typeface="Arial"/>
                <a:sym typeface="Arial"/>
              </a:defRPr>
            </a:pPr>
            <a:r>
              <a:t>1. Занимайтесь 2 раза в неделю по  </a:t>
            </a:r>
          </a:p>
          <a:p>
            <a:pPr algn="just" defTabSz="658368">
              <a:lnSpc>
                <a:spcPct val="100000"/>
              </a:lnSpc>
              <a:defRPr sz="2016">
                <a:latin typeface="Arial"/>
                <a:ea typeface="Arial"/>
                <a:cs typeface="Arial"/>
                <a:sym typeface="Arial"/>
              </a:defRPr>
            </a:pPr>
            <a:r>
              <a:t>    5-10 мин.</a:t>
            </a:r>
          </a:p>
          <a:p>
            <a:pPr algn="just" defTabSz="658368">
              <a:lnSpc>
                <a:spcPct val="100000"/>
              </a:lnSpc>
              <a:defRPr sz="2016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just" defTabSz="658368">
              <a:lnSpc>
                <a:spcPct val="150000"/>
              </a:lnSpc>
              <a:defRPr sz="2016">
                <a:latin typeface="Arial"/>
                <a:ea typeface="Arial"/>
                <a:cs typeface="Arial"/>
                <a:sym typeface="Arial"/>
              </a:defRPr>
            </a:pPr>
            <a:r>
              <a:t>2. Утомился - физкультминутка.</a:t>
            </a:r>
          </a:p>
          <a:p>
            <a:pPr algn="just" defTabSz="658368">
              <a:lnSpc>
                <a:spcPct val="100000"/>
              </a:lnSpc>
              <a:defRPr sz="2016">
                <a:latin typeface="Arial"/>
                <a:ea typeface="Arial"/>
                <a:cs typeface="Arial"/>
                <a:sym typeface="Arial"/>
              </a:defRPr>
            </a:pPr>
            <a:r>
              <a:t>3. Специально оборудованное </a:t>
            </a:r>
          </a:p>
          <a:p>
            <a:pPr algn="just" defTabSz="658368">
              <a:lnSpc>
                <a:spcPct val="100000"/>
              </a:lnSpc>
              <a:defRPr sz="2016">
                <a:latin typeface="Arial"/>
                <a:ea typeface="Arial"/>
                <a:cs typeface="Arial"/>
                <a:sym typeface="Arial"/>
              </a:defRPr>
            </a:pPr>
            <a:r>
              <a:t>    место.</a:t>
            </a:r>
          </a:p>
          <a:p>
            <a:pPr algn="just" defTabSz="658368">
              <a:lnSpc>
                <a:spcPct val="100000"/>
              </a:lnSpc>
              <a:defRPr sz="2016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just" defTabSz="658368">
              <a:lnSpc>
                <a:spcPct val="100000"/>
              </a:lnSpc>
              <a:defRPr sz="2016">
                <a:latin typeface="Arial"/>
                <a:ea typeface="Arial"/>
                <a:cs typeface="Arial"/>
                <a:sym typeface="Arial"/>
              </a:defRPr>
            </a:pPr>
            <a:r>
              <a:t>4. Проветривать помещение и  </a:t>
            </a:r>
          </a:p>
          <a:p>
            <a:pPr algn="just" defTabSz="658368">
              <a:lnSpc>
                <a:spcPct val="100000"/>
              </a:lnSpc>
              <a:defRPr sz="2016">
                <a:latin typeface="Arial"/>
                <a:ea typeface="Arial"/>
                <a:cs typeface="Arial"/>
                <a:sym typeface="Arial"/>
              </a:defRPr>
            </a:pPr>
            <a:r>
              <a:t>    делать важную уборку.</a:t>
            </a:r>
          </a:p>
          <a:p>
            <a:pPr algn="just" defTabSz="658368">
              <a:lnSpc>
                <a:spcPct val="100000"/>
              </a:lnSpc>
              <a:defRPr sz="2016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just" defTabSz="658368">
              <a:lnSpc>
                <a:spcPct val="100000"/>
              </a:lnSpc>
              <a:defRPr sz="2016">
                <a:latin typeface="Arial"/>
                <a:ea typeface="Arial"/>
                <a:cs typeface="Arial"/>
                <a:sym typeface="Arial"/>
              </a:defRPr>
            </a:pPr>
            <a:r>
              <a:t>5. Следить за посадкой ребенка </a:t>
            </a:r>
          </a:p>
          <a:p>
            <a:pPr algn="just" defTabSz="658368">
              <a:lnSpc>
                <a:spcPct val="100000"/>
              </a:lnSpc>
              <a:defRPr sz="2016">
                <a:latin typeface="Arial"/>
                <a:ea typeface="Arial"/>
                <a:cs typeface="Arial"/>
                <a:sym typeface="Arial"/>
              </a:defRPr>
            </a:pPr>
            <a:r>
              <a:t>    перед компьютером.</a:t>
            </a:r>
          </a:p>
          <a:p>
            <a:pPr algn="just" defTabSz="658368">
              <a:lnSpc>
                <a:spcPct val="100000"/>
              </a:lnSpc>
              <a:defRPr sz="2016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just" defTabSz="658368">
              <a:lnSpc>
                <a:spcPct val="150000"/>
              </a:lnSpc>
              <a:defRPr sz="2016">
                <a:latin typeface="Arial"/>
                <a:ea typeface="Arial"/>
                <a:cs typeface="Arial"/>
                <a:sym typeface="Arial"/>
              </a:defRPr>
            </a:pPr>
            <a:r>
              <a:t>6. Качество изображения на экране.</a:t>
            </a:r>
          </a:p>
          <a:p>
            <a:pPr algn="just" defTabSz="658368">
              <a:lnSpc>
                <a:spcPct val="100000"/>
              </a:lnSpc>
              <a:defRPr sz="2016">
                <a:latin typeface="Arial"/>
                <a:ea typeface="Arial"/>
                <a:cs typeface="Arial"/>
                <a:sym typeface="Arial"/>
              </a:defRPr>
            </a:pPr>
            <a:r>
              <a:t>7.Сочетать индивидуальную и коллективную форму работы.</a:t>
            </a:r>
          </a:p>
        </p:txBody>
      </p:sp>
      <p:pic>
        <p:nvPicPr>
          <p:cNvPr id="146" name="image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9645" y="-15875"/>
            <a:ext cx="6961962" cy="70106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5" y="1111046"/>
            <a:ext cx="6142252" cy="4717189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08722" y="1199535"/>
            <a:ext cx="4245077" cy="4955459"/>
          </a:xfrm>
        </p:spPr>
        <p:txBody>
          <a:bodyPr/>
          <a:lstStyle/>
          <a:p>
            <a:r>
              <a:rPr lang="ru-RU" dirty="0" smtClean="0"/>
              <a:t>                                                                        Создадим игру вместе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963759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Благодарю за внимание!</a:t>
            </a:r>
          </a:p>
        </p:txBody>
      </p:sp>
      <p:pic>
        <p:nvPicPr>
          <p:cNvPr id="149" name="image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69411" y="1825625"/>
            <a:ext cx="5853178" cy="43513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7522024" y="949324"/>
            <a:ext cx="4528523" cy="4959351"/>
          </a:xfrm>
          <a:prstGeom prst="rect">
            <a:avLst/>
          </a:prstGeom>
        </p:spPr>
        <p:txBody>
          <a:bodyPr/>
          <a:lstStyle>
            <a:lvl1pPr indent="332740" algn="just" defTabSz="449580">
              <a:lnSpc>
                <a:spcPct val="150000"/>
              </a:lnSpc>
              <a:defRPr sz="23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Ребенок подражает родителям, копируя их  поведение, отношения с  другими людьми.</a:t>
            </a:r>
          </a:p>
        </p:txBody>
      </p:sp>
      <p:pic>
        <p:nvPicPr>
          <p:cNvPr id="116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7212" y="-41275"/>
            <a:ext cx="7274280" cy="71116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image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6851" y="-3175"/>
            <a:ext cx="6985130" cy="686435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hape 119"/>
          <p:cNvSpPr/>
          <p:nvPr/>
        </p:nvSpPr>
        <p:spPr>
          <a:xfrm>
            <a:off x="7219342" y="1764029"/>
            <a:ext cx="4796444" cy="307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indent="332740" algn="just" defTabSz="449580">
              <a:lnSpc>
                <a:spcPct val="150000"/>
              </a:lnSpc>
              <a:defRPr sz="2400">
                <a:uFill>
                  <a:solidFill>
                    <a:srgbClr val="000000"/>
                  </a:solidFill>
                </a:uFill>
              </a:defRPr>
            </a:pPr>
            <a:r>
              <a:t>В</a:t>
            </a:r>
            <a:r>
              <a:rPr>
                <a:latin typeface="Arial"/>
                <a:ea typeface="Arial"/>
                <a:cs typeface="Arial"/>
                <a:sym typeface="Arial"/>
              </a:rPr>
              <a:t>зрослые должны понимать,   </a:t>
            </a:r>
          </a:p>
          <a:p>
            <a:pPr indent="332740" algn="just" defTabSz="449580">
              <a:lnSpc>
                <a:spcPct val="150000"/>
              </a:lnSpc>
              <a:defRPr sz="2400">
                <a:uFill>
                  <a:solidFill>
                    <a:srgbClr val="000000"/>
                  </a:solidFill>
                </a:uFill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как, зачем и во что играют их </a:t>
            </a:r>
          </a:p>
          <a:p>
            <a:pPr indent="332740" algn="just" defTabSz="449580">
              <a:lnSpc>
                <a:spcPct val="150000"/>
              </a:lnSpc>
              <a:defRPr sz="2400">
                <a:uFill>
                  <a:solidFill>
                    <a:srgbClr val="000000"/>
                  </a:solidFill>
                </a:uFill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дети, быть в курсе игровых </a:t>
            </a:r>
          </a:p>
          <a:p>
            <a:pPr indent="332740" algn="just" defTabSz="449580">
              <a:lnSpc>
                <a:spcPct val="150000"/>
              </a:lnSpc>
              <a:defRPr sz="2400">
                <a:uFill>
                  <a:solidFill>
                    <a:srgbClr val="000000"/>
                  </a:solidFill>
                </a:uFill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новинок и уметь совместно </a:t>
            </a:r>
          </a:p>
          <a:p>
            <a:pPr indent="332740" algn="just" defTabSz="449580">
              <a:lnSpc>
                <a:spcPct val="150000"/>
              </a:lnSpc>
              <a:defRPr sz="2400">
                <a:uFill>
                  <a:solidFill>
                    <a:srgbClr val="000000"/>
                  </a:solidFill>
                </a:uFill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обсуждать содержание новой </a:t>
            </a:r>
          </a:p>
          <a:p>
            <a:pPr indent="332740" algn="just" defTabSz="449580">
              <a:lnSpc>
                <a:spcPct val="150000"/>
              </a:lnSpc>
              <a:defRPr sz="2400">
                <a:uFill>
                  <a:solidFill>
                    <a:srgbClr val="000000"/>
                  </a:solidFill>
                </a:uFill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игры.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mage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6670" y="-130175"/>
            <a:ext cx="7025601" cy="702560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hape 122"/>
          <p:cNvSpPr/>
          <p:nvPr/>
        </p:nvSpPr>
        <p:spPr>
          <a:xfrm>
            <a:off x="7067552" y="2383438"/>
            <a:ext cx="4524764" cy="20911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indent="332740" algn="just" defTabSz="449580">
              <a:lnSpc>
                <a:spcPct val="150000"/>
              </a:lnSpc>
              <a:defRPr sz="2500">
                <a:uFill>
                  <a:solidFill>
                    <a:srgbClr val="000000"/>
                  </a:solidFill>
                </a:uFill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В какие игры играют дети -  </a:t>
            </a:r>
          </a:p>
          <a:p>
            <a:pPr indent="332740" algn="just" defTabSz="449580">
              <a:lnSpc>
                <a:spcPct val="150000"/>
              </a:lnSpc>
              <a:defRPr sz="2500">
                <a:uFill>
                  <a:solidFill>
                    <a:srgbClr val="000000"/>
                  </a:solidFill>
                </a:uFill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родителей, как правило, не </a:t>
            </a:r>
          </a:p>
          <a:p>
            <a:pPr indent="332740" algn="just" defTabSz="449580">
              <a:lnSpc>
                <a:spcPct val="150000"/>
              </a:lnSpc>
              <a:defRPr sz="2500">
                <a:uFill>
                  <a:solidFill>
                    <a:srgbClr val="000000"/>
                  </a:solidFill>
                </a:uFill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интересует.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xfrm>
            <a:off x="7180294" y="1086418"/>
            <a:ext cx="4794751" cy="5158137"/>
          </a:xfrm>
          <a:prstGeom prst="rect">
            <a:avLst/>
          </a:prstGeom>
        </p:spPr>
        <p:txBody>
          <a:bodyPr/>
          <a:lstStyle/>
          <a:p>
            <a:pPr indent="252882" algn="just" defTabSz="341680">
              <a:lnSpc>
                <a:spcPct val="150000"/>
              </a:lnSpc>
              <a:defRPr sz="2128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Calibri"/>
              </a:defRPr>
            </a:pPr>
            <a:r>
              <a:t>Р</a:t>
            </a:r>
            <a:r>
              <a:rPr>
                <a:latin typeface="Arial"/>
                <a:ea typeface="Arial"/>
                <a:cs typeface="Arial"/>
                <a:sym typeface="Arial"/>
              </a:rPr>
              <a:t>одители помогают ребенку  </a:t>
            </a:r>
          </a:p>
          <a:p>
            <a:pPr indent="252882" algn="just" defTabSz="341680">
              <a:lnSpc>
                <a:spcPct val="150000"/>
              </a:lnSpc>
              <a:defRPr sz="2128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освоить компьютер. </a:t>
            </a:r>
          </a:p>
          <a:p>
            <a:pPr indent="252882" algn="just" defTabSz="341680">
              <a:lnSpc>
                <a:spcPct val="150000"/>
              </a:lnSpc>
              <a:defRPr sz="2128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Calibri"/>
              </a:defRPr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indent="252882" algn="just" defTabSz="341680">
              <a:lnSpc>
                <a:spcPct val="150000"/>
              </a:lnSpc>
              <a:defRPr sz="2128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Педагоги помогают </a:t>
            </a:r>
          </a:p>
          <a:p>
            <a:pPr indent="252882" algn="just" defTabSz="341680">
              <a:lnSpc>
                <a:spcPct val="150000"/>
              </a:lnSpc>
              <a:defRPr sz="2128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родителям в этом: </a:t>
            </a:r>
          </a:p>
          <a:p>
            <a:pPr marL="466242" indent="-213360" algn="just" defTabSz="341680">
              <a:lnSpc>
                <a:spcPct val="150000"/>
              </a:lnSpc>
              <a:buSzPct val="100000"/>
              <a:defRPr sz="2128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знакомят с методической </a:t>
            </a:r>
          </a:p>
          <a:p>
            <a:pPr indent="252882" algn="just" defTabSz="341680">
              <a:lnSpc>
                <a:spcPct val="150000"/>
              </a:lnSpc>
              <a:defRPr sz="2128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   литературой; </a:t>
            </a:r>
          </a:p>
          <a:p>
            <a:pPr marL="466242" indent="-213360" algn="just" defTabSz="341680">
              <a:lnSpc>
                <a:spcPct val="150000"/>
              </a:lnSpc>
              <a:buSzPct val="100000"/>
              <a:defRPr sz="2128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дают рекомендации; </a:t>
            </a:r>
          </a:p>
          <a:p>
            <a:pPr marL="466242" indent="-213360" algn="just" defTabSz="341680">
              <a:lnSpc>
                <a:spcPct val="150000"/>
              </a:lnSpc>
              <a:buSzPct val="100000"/>
              <a:defRPr sz="2128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помогают ориентироваться </a:t>
            </a:r>
          </a:p>
          <a:p>
            <a:pPr indent="252882" algn="just" defTabSz="341680">
              <a:lnSpc>
                <a:spcPct val="150000"/>
              </a:lnSpc>
              <a:defRPr sz="2128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   в играх и приложениях.</a:t>
            </a:r>
          </a:p>
        </p:txBody>
      </p:sp>
      <p:pic>
        <p:nvPicPr>
          <p:cNvPr id="125" name="image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2622" y="-28575"/>
            <a:ext cx="7130813" cy="69151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xfrm>
            <a:off x="6402882" y="178534"/>
            <a:ext cx="5585215" cy="5971185"/>
          </a:xfrm>
          <a:prstGeom prst="rect">
            <a:avLst/>
          </a:prstGeom>
        </p:spPr>
        <p:txBody>
          <a:bodyPr/>
          <a:lstStyle/>
          <a:p>
            <a:pPr indent="332740" algn="just" defTabSz="449580">
              <a:lnSpc>
                <a:spcPct val="120000"/>
              </a:lnSpc>
              <a:defRPr sz="2000" b="1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Эффективность компьютеризации   </a:t>
            </a:r>
          </a:p>
          <a:p>
            <a:pPr indent="332740" algn="just" defTabSz="449580">
              <a:lnSpc>
                <a:spcPct val="120000"/>
              </a:lnSpc>
              <a:defRPr sz="2000" b="1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обучения в ДОУ зависит:</a:t>
            </a:r>
          </a:p>
          <a:p>
            <a:pPr indent="332740" algn="just" defTabSz="449580">
              <a:lnSpc>
                <a:spcPct val="120000"/>
              </a:lnSpc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Calibri"/>
              </a:defRPr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513213" indent="-180473" algn="just" defTabSz="449580">
              <a:lnSpc>
                <a:spcPct val="120000"/>
              </a:lnSpc>
              <a:buSzPct val="100000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 от качества применяемых  </a:t>
            </a:r>
          </a:p>
          <a:p>
            <a:pPr indent="332740" algn="just" defTabSz="449580">
              <a:lnSpc>
                <a:spcPct val="120000"/>
              </a:lnSpc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   педагогических программных средств;</a:t>
            </a:r>
          </a:p>
          <a:p>
            <a:pPr indent="332740" algn="just" defTabSz="449580">
              <a:lnSpc>
                <a:spcPct val="120000"/>
              </a:lnSpc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Calibri"/>
              </a:defRPr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513213" indent="-180473" algn="just" defTabSz="449580">
              <a:lnSpc>
                <a:spcPct val="120000"/>
              </a:lnSpc>
              <a:buSzPct val="100000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от умения рационально и умело</a:t>
            </a:r>
          </a:p>
          <a:p>
            <a:pPr indent="332740" algn="just" defTabSz="449580">
              <a:lnSpc>
                <a:spcPct val="120000"/>
              </a:lnSpc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   использовать их в образовательном </a:t>
            </a:r>
          </a:p>
          <a:p>
            <a:pPr indent="332740" algn="just" defTabSz="449580">
              <a:lnSpc>
                <a:spcPct val="120000"/>
              </a:lnSpc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   процессе;</a:t>
            </a:r>
          </a:p>
          <a:p>
            <a:pPr indent="332740" algn="just" defTabSz="449580">
              <a:lnSpc>
                <a:spcPct val="120000"/>
              </a:lnSpc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Calibri"/>
              </a:defRPr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513213" indent="-180473" algn="just" defTabSz="449580">
              <a:lnSpc>
                <a:spcPct val="120000"/>
              </a:lnSpc>
              <a:buSzPct val="100000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от знания специалиста технических    </a:t>
            </a:r>
          </a:p>
          <a:p>
            <a:pPr indent="332740" algn="just" defTabSz="449580">
              <a:lnSpc>
                <a:spcPct val="120000"/>
              </a:lnSpc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   возможностей компьютеров; </a:t>
            </a:r>
          </a:p>
          <a:p>
            <a:pPr indent="332740" algn="just" defTabSz="449580">
              <a:lnSpc>
                <a:spcPct val="120000"/>
              </a:lnSpc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Calibri"/>
              </a:defRPr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513213" indent="-180473" algn="just" defTabSz="449580">
              <a:lnSpc>
                <a:spcPct val="120000"/>
              </a:lnSpc>
              <a:buSzPct val="100000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от владения методикой приобщения </a:t>
            </a:r>
          </a:p>
          <a:p>
            <a:pPr indent="332740" algn="just" defTabSz="449580">
              <a:lnSpc>
                <a:spcPct val="120000"/>
              </a:lnSpc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  детей к новым технологиям.</a:t>
            </a:r>
          </a:p>
        </p:txBody>
      </p:sp>
      <p:pic>
        <p:nvPicPr>
          <p:cNvPr id="128" name="image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37370" y="0"/>
            <a:ext cx="685800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7128154" y="695325"/>
            <a:ext cx="4898747" cy="5669292"/>
          </a:xfrm>
          <a:prstGeom prst="rect">
            <a:avLst/>
          </a:prstGeom>
        </p:spPr>
        <p:txBody>
          <a:bodyPr/>
          <a:lstStyle/>
          <a:p>
            <a:pPr algn="just" defTabSz="813816">
              <a:lnSpc>
                <a:spcPct val="150000"/>
              </a:lnSpc>
              <a:defRPr sz="2136"/>
            </a:pPr>
            <a:r>
              <a:t>1. Игровые формы занятий.</a:t>
            </a:r>
          </a:p>
          <a:p>
            <a:pPr algn="just" defTabSz="813816">
              <a:lnSpc>
                <a:spcPct val="100000"/>
              </a:lnSpc>
              <a:defRPr sz="2136"/>
            </a:pPr>
            <a:r>
              <a:t>2. Новые термины и понятия вводятся в форме стихов, загадок, чистоговорок.</a:t>
            </a:r>
          </a:p>
          <a:p>
            <a:pPr algn="just" defTabSz="813816">
              <a:lnSpc>
                <a:spcPct val="100000"/>
              </a:lnSpc>
              <a:defRPr sz="2136"/>
            </a:pPr>
            <a:endParaRPr/>
          </a:p>
          <a:p>
            <a:pPr algn="just" defTabSz="813816">
              <a:lnSpc>
                <a:spcPct val="100000"/>
              </a:lnSpc>
              <a:defRPr sz="2136"/>
            </a:pPr>
            <a:r>
              <a:t>3. Самостоятельная работа ребенка за компьютером.</a:t>
            </a:r>
          </a:p>
          <a:p>
            <a:pPr algn="just" defTabSz="813816">
              <a:lnSpc>
                <a:spcPct val="100000"/>
              </a:lnSpc>
              <a:defRPr sz="2136"/>
            </a:pPr>
            <a:endParaRPr/>
          </a:p>
          <a:p>
            <a:pPr algn="just" defTabSz="813816">
              <a:lnSpc>
                <a:spcPct val="100000"/>
              </a:lnSpc>
              <a:defRPr sz="2136"/>
            </a:pPr>
            <a:r>
              <a:t>4. Максимальное использование мультимедиа.</a:t>
            </a:r>
          </a:p>
          <a:p>
            <a:pPr algn="just" defTabSz="813816">
              <a:lnSpc>
                <a:spcPct val="100000"/>
              </a:lnSpc>
              <a:defRPr sz="2136"/>
            </a:pPr>
            <a:endParaRPr/>
          </a:p>
          <a:p>
            <a:pPr algn="just" defTabSz="813816">
              <a:lnSpc>
                <a:spcPct val="100000"/>
              </a:lnSpc>
              <a:defRPr sz="2136"/>
            </a:pPr>
            <a:r>
              <a:t>5. Состояние психологического комфорта.</a:t>
            </a:r>
          </a:p>
          <a:p>
            <a:pPr algn="just" defTabSz="813816">
              <a:lnSpc>
                <a:spcPct val="100000"/>
              </a:lnSpc>
              <a:defRPr sz="2136"/>
            </a:pPr>
            <a:endParaRPr/>
          </a:p>
          <a:p>
            <a:pPr algn="just" defTabSz="813816">
              <a:lnSpc>
                <a:spcPct val="150000"/>
              </a:lnSpc>
              <a:defRPr sz="2136"/>
            </a:pPr>
            <a:r>
              <a:t>6. Соблюдение возрастных норм.</a:t>
            </a:r>
          </a:p>
          <a:p>
            <a:pPr algn="just" defTabSz="813816">
              <a:lnSpc>
                <a:spcPct val="150000"/>
              </a:lnSpc>
              <a:defRPr sz="2136"/>
            </a:pPr>
            <a:r>
              <a:t>7. Выбор жанра игры.</a:t>
            </a:r>
          </a:p>
        </p:txBody>
      </p:sp>
      <p:pic>
        <p:nvPicPr>
          <p:cNvPr id="131" name="image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9929" y="-66675"/>
            <a:ext cx="6902851" cy="69913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7092119" y="1144070"/>
            <a:ext cx="4894010" cy="4569860"/>
          </a:xfrm>
          <a:prstGeom prst="rect">
            <a:avLst/>
          </a:prstGeom>
        </p:spPr>
        <p:txBody>
          <a:bodyPr/>
          <a:lstStyle/>
          <a:p>
            <a:pPr algn="ctr"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Продолжительность занятий</a:t>
            </a:r>
          </a:p>
          <a:p>
            <a:pPr indent="332740" algn="just" defTabSz="449580">
              <a:lnSpc>
                <a:spcPct val="150000"/>
              </a:lnSpc>
              <a:defRPr sz="11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Calibri"/>
              </a:defRPr>
            </a:pPr>
            <a:endParaRPr/>
          </a:p>
          <a:p>
            <a:pPr indent="332740" algn="just" defTabSz="449580">
              <a:lnSpc>
                <a:spcPct val="150000"/>
              </a:lnSpc>
              <a:defRPr sz="21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Calibri"/>
              </a:defRPr>
            </a:pPr>
            <a:endParaRPr/>
          </a:p>
          <a:p>
            <a:pPr indent="332740" algn="just" defTabSz="449580">
              <a:lnSpc>
                <a:spcPct val="150000"/>
              </a:lnSpc>
              <a:defRPr sz="21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в ДОУ:</a:t>
            </a:r>
          </a:p>
          <a:p>
            <a:pPr indent="332740" algn="just" defTabSz="449580">
              <a:lnSpc>
                <a:spcPct val="150000"/>
              </a:lnSpc>
              <a:defRPr sz="21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Дети 5  лет  -  не более 7 мин.</a:t>
            </a:r>
          </a:p>
          <a:p>
            <a:pPr indent="332740" algn="just" defTabSz="449580">
              <a:lnSpc>
                <a:spcPct val="150000"/>
              </a:lnSpc>
              <a:defRPr sz="21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Дети 6 лет –  не более 10 мин.</a:t>
            </a:r>
            <a:br>
              <a:rPr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indent="332740" algn="just" defTabSz="449580">
              <a:lnSpc>
                <a:spcPct val="150000"/>
              </a:lnSpc>
              <a:defRPr sz="21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Дома - 15 мин в день 2-3 раза в  </a:t>
            </a:r>
          </a:p>
          <a:p>
            <a:pPr indent="332740" algn="just" defTabSz="449580">
              <a:lnSpc>
                <a:spcPct val="150000"/>
              </a:lnSpc>
              <a:defRPr sz="21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неделю.</a:t>
            </a:r>
          </a:p>
        </p:txBody>
      </p:sp>
      <p:pic>
        <p:nvPicPr>
          <p:cNvPr id="134" name="image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4560" y="-66675"/>
            <a:ext cx="6623383" cy="69913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xfrm>
            <a:off x="7132343" y="1175719"/>
            <a:ext cx="4853634" cy="450656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just" defTabSz="557784">
              <a:lnSpc>
                <a:spcPct val="100000"/>
              </a:lnSpc>
              <a:defRPr sz="2257" b="1"/>
            </a:pPr>
            <a:r>
              <a:t>Компьютерные игры, которые использую в работе:</a:t>
            </a:r>
          </a:p>
          <a:p>
            <a:pPr algn="just" defTabSz="557784">
              <a:lnSpc>
                <a:spcPct val="100000"/>
              </a:lnSpc>
              <a:defRPr sz="2257" b="1"/>
            </a:pPr>
            <a:endParaRPr/>
          </a:p>
          <a:p>
            <a:pPr algn="just" defTabSz="557784">
              <a:lnSpc>
                <a:spcPct val="150000"/>
              </a:lnSpc>
              <a:defRPr sz="2257"/>
            </a:pPr>
            <a:r>
              <a:t>1. Игры на автоматизацию и дифференциацию звуков;</a:t>
            </a:r>
          </a:p>
          <a:p>
            <a:pPr algn="just" defTabSz="557784">
              <a:lnSpc>
                <a:spcPct val="150000"/>
              </a:lnSpc>
              <a:defRPr sz="2257"/>
            </a:pPr>
            <a:r>
              <a:t>2. Игры для обучения чтению;</a:t>
            </a:r>
          </a:p>
          <a:p>
            <a:pPr algn="just" defTabSz="557784">
              <a:lnSpc>
                <a:spcPct val="150000"/>
              </a:lnSpc>
              <a:defRPr sz="2257"/>
            </a:pPr>
            <a:r>
              <a:t>3.Игры для артикуляционной   </a:t>
            </a:r>
          </a:p>
          <a:p>
            <a:pPr algn="just" defTabSz="557784">
              <a:lnSpc>
                <a:spcPct val="150000"/>
              </a:lnSpc>
              <a:defRPr sz="2257"/>
            </a:pPr>
            <a:r>
              <a:t>   гимнастики;</a:t>
            </a:r>
          </a:p>
          <a:p>
            <a:pPr algn="just" defTabSz="557784">
              <a:lnSpc>
                <a:spcPct val="150000"/>
              </a:lnSpc>
              <a:defRPr sz="2257"/>
            </a:pPr>
            <a:r>
              <a:t>4. Игры для развития лексико-  </a:t>
            </a:r>
          </a:p>
          <a:p>
            <a:pPr algn="just" defTabSz="557784">
              <a:lnSpc>
                <a:spcPct val="150000"/>
              </a:lnSpc>
              <a:defRPr sz="2257"/>
            </a:pPr>
            <a:r>
              <a:t>    грамматического строя речи.</a:t>
            </a:r>
          </a:p>
        </p:txBody>
      </p:sp>
      <p:pic>
        <p:nvPicPr>
          <p:cNvPr id="137" name="image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45048" y="-92075"/>
            <a:ext cx="7118469" cy="70421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391</Words>
  <Application>Microsoft Office PowerPoint</Application>
  <PresentationFormat>Широкоэкранный</PresentationFormat>
  <Paragraphs>90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Использование видеоигр в дошкольном образовании, при работе с детьми с ОВЗ </vt:lpstr>
      <vt:lpstr>Ребенок подражает родителям, копируя их  поведение, отношения с  другими людьми.</vt:lpstr>
      <vt:lpstr>Презентация PowerPoint</vt:lpstr>
      <vt:lpstr>Презентация PowerPoint</vt:lpstr>
      <vt:lpstr>Родители помогают ребенку   освоить компьютер.   Педагоги помогают  родителям в этом:  знакомят с методической     литературой;  дают рекомендации;  помогают ориентироваться     в играх и приложениях.</vt:lpstr>
      <vt:lpstr>Эффективность компьютеризации    обучения в ДОУ зависит:   от качества применяемых      педагогических программных средств;  от умения рационально и умело    использовать их в образовательном     процессе;  от знания специалиста технических        возможностей компьютеров;   от владения методикой приобщения    детей к новым технологиям.</vt:lpstr>
      <vt:lpstr>1. Игровые формы занятий. 2. Новые термины и понятия вводятся в форме стихов, загадок, чистоговорок.  3. Самостоятельная работа ребенка за компьютером.  4. Максимальное использование мультимедиа.  5. Состояние психологического комфорта.  6. Соблюдение возрастных норм. 7. Выбор жанра игры.</vt:lpstr>
      <vt:lpstr>Продолжительность занятий   в ДОУ: Дети 5  лет  -  не более 7 мин. Дети 6 лет –  не более 10 мин.  Дома - 15 мин в день 2-3 раза в   неделю.</vt:lpstr>
      <vt:lpstr>Компьютерные игры, которые использую в работе:  1. Игры на автоматизацию и дифференциацию звуков; 2. Игры для обучения чтению; 3.Игры для артикуляционной       гимнастики; 4. Игры для развития лексико-       грамматического строя речи.</vt:lpstr>
      <vt:lpstr>Индивидуальная работа  Ребёнку гораздо интереснее сдуть листочек, с помощью холодного ветерка ССССС, чем повторить за педагогом по инструкции – «Повтори за мной звук С или произнеси звук С». </vt:lpstr>
      <vt:lpstr>Фронтальные занятия с применением интерактивной  доски, проектора, ТВ для выполнения заданий на формирование лексико-грамматического строя речи.</vt:lpstr>
      <vt:lpstr>Чтобы дошкольнику было интересно и комфортно:  1. Занимайтесь 2 раза в неделю по       5-10 мин.  2. Утомился - физкультминутка. 3. Специально оборудованное      место.  4. Проветривать помещение и       делать важную уборку.  5. Следить за посадкой ребенка      перед компьютером.  6. Качество изображения на экране. 7.Сочетать индивидуальную и коллективную форму работы.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видеоигр в дошкольном образовании </dc:title>
  <cp:lastModifiedBy>Волжская жемчужина</cp:lastModifiedBy>
  <cp:revision>2</cp:revision>
  <dcterms:modified xsi:type="dcterms:W3CDTF">2025-12-04T07:48:37Z</dcterms:modified>
</cp:coreProperties>
</file>