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6" r:id="rId4"/>
    <p:sldId id="269" r:id="rId5"/>
    <p:sldId id="268" r:id="rId6"/>
    <p:sldId id="270" r:id="rId7"/>
    <p:sldId id="267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80" r:id="rId16"/>
    <p:sldId id="285" r:id="rId17"/>
    <p:sldId id="281" r:id="rId18"/>
    <p:sldId id="282" r:id="rId19"/>
    <p:sldId id="283" r:id="rId20"/>
    <p:sldId id="286" r:id="rId21"/>
    <p:sldId id="284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CC0000"/>
    <a:srgbClr val="FFDB69"/>
    <a:srgbClr val="F9F95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2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00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3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65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13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81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3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86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9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8778-C18E-4A17-A76C-2862DA9049E4}" type="datetimeFigureOut">
              <a:rPr lang="ru-RU" smtClean="0"/>
              <a:t>18.04.2016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79447-0281-40A2-845D-6836888FB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6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045;&#1088;&#1096;&#1086;&#1074;&#1072;%20&#1058;%20&#1040;%20%20(&#1041;&#1080;&#1081;&#1089;&#1082;)%20&#1042;&#1048;&#1044;&#1045;&#1054;&#1056;&#1054;&#1051;&#1048;&#1050;%20&#1050;%20&#1057;&#1058;&#1048;&#1061;&#1054;&#1058;&#1042;&#1054;&#1056;&#1045;&#1053;&#1048;&#1070;%20&#1040;.&#1057;.%20&#1055;&#1059;&#1064;&#1050;&#1048;&#1053;&#1040;%20&#171;&#1047;&#1048;&#1052;&#1053;&#1045;&#1045;%20&#1059;&#1058;&#1056;&#1054;&#187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55563"/>
            <a:ext cx="9394826" cy="696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89173"/>
            <a:ext cx="9394826" cy="700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Детские и лицейские годы А.С. Пушкина.</a:t>
            </a:r>
            <a:br>
              <a:rPr lang="ru-RU" sz="2800" b="1" dirty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ru-RU" sz="2800" b="1" dirty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Все действия с натуральными </a:t>
            </a: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числами </a:t>
            </a:r>
            <a:endParaRPr lang="ru-RU" sz="2000" dirty="0">
              <a:solidFill>
                <a:srgbClr val="FFFF00"/>
              </a:solidFill>
              <a:latin typeface="Arial Black" pitchFamily="34" charset="0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70932"/>
            <a:ext cx="4968553" cy="582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5778">
            <a:off x="4393238" y="2042254"/>
            <a:ext cx="4807486" cy="516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93" y="-22804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437" y="4368351"/>
            <a:ext cx="8916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Вскоре в чине коллежского секретаря Пушкин был определён на службу в Коллегию иностранных дел. Однако его призвание – литература, и он всецело отдаётся литературному творчеству. Его новые стихи всё больше убеждают знаменитых авторов в незаурядности его дарования.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48" y="332656"/>
            <a:ext cx="6572841" cy="403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5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6" y="-122633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71384" y="943346"/>
            <a:ext cx="3672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В первые годы по окончании Лицея им были написаны стихотворения: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«Деревня», «Домовому», «К Чаадаеву», ода «Вольность», 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дописана поэма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«Руслан и Людмила».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5" y="696163"/>
            <a:ext cx="4896544" cy="557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3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6" y="-33598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itmichnaya_muzyka_-_Skripka_(x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749409"/>
            <a:ext cx="609600" cy="609600"/>
          </a:xfrm>
        </p:spPr>
      </p:pic>
      <p:sp>
        <p:nvSpPr>
          <p:cNvPr id="6" name="TextBox 5"/>
          <p:cNvSpPr txBox="1"/>
          <p:nvPr/>
        </p:nvSpPr>
        <p:spPr>
          <a:xfrm>
            <a:off x="1403648" y="980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332656"/>
            <a:ext cx="7992888" cy="618630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22" y="1165394"/>
            <a:ext cx="6195332" cy="458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itmichnaya_muzyka_-_Skripk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275" y="5848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62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23" y="-6300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08415" y="188638"/>
            <a:ext cx="961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Прочитай названия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стихотворений </a:t>
            </a:r>
            <a:endParaRPr lang="ru-RU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88024" y="1098370"/>
            <a:ext cx="4312452" cy="4130829"/>
          </a:xfrm>
          <a:prstGeom prst="ellipse">
            <a:avLst/>
          </a:prstGeom>
          <a:solidFill>
            <a:srgbClr val="99FF9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0"/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17" y="1881147"/>
            <a:ext cx="4143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54" y="3078059"/>
            <a:ext cx="1651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35" y="3209884"/>
            <a:ext cx="41433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11419"/>
            <a:ext cx="68668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ЦИФЕРБЛАТ-КЛЮЧ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0">
              <a:lnSpc>
                <a:spcPct val="150000"/>
              </a:lnSpc>
            </a:pP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5,  3,   6,  3,  6,   11</a:t>
            </a:r>
          </a:p>
          <a:p>
            <a:pPr lvl="0">
              <a:lnSpc>
                <a:spcPct val="150000"/>
              </a:lnSpc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7,   4,   7,   8</a:t>
            </a:r>
          </a:p>
          <a:p>
            <a:pPr lvl="0">
              <a:lnSpc>
                <a:spcPct val="150000"/>
              </a:lnSpc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5,   2,   12,    1,    11,   9</a:t>
            </a:r>
          </a:p>
          <a:p>
            <a:pPr lvl="0">
              <a:lnSpc>
                <a:spcPct val="150000"/>
              </a:lnSpc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5,   9,   10,   4,   2,   7,  12,   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0214" y="4655578"/>
            <a:ext cx="1913479" cy="209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03956" y="2917496"/>
            <a:ext cx="64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Р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9458" y="2917495"/>
            <a:ext cx="261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А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2244" y="4689315"/>
            <a:ext cx="57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О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2801" y="1139489"/>
            <a:ext cx="496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4031" y="144045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Ч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8424" y="2025230"/>
            <a:ext cx="450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Т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62041" y="3742909"/>
            <a:ext cx="252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Я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7037" y="4390869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П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4396927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Н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61206" y="3742909"/>
            <a:ext cx="56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Е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6957" y="2127636"/>
            <a:ext cx="41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М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0132" y="143738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К</a:t>
            </a:r>
            <a:endParaRPr lang="ru-RU" sz="3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8800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30" y="-28080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450566"/>
              </p:ext>
            </p:extLst>
          </p:nvPr>
        </p:nvGraphicFramePr>
        <p:xfrm>
          <a:off x="395536" y="1340768"/>
          <a:ext cx="8208912" cy="39121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84143"/>
                <a:gridCol w="820313"/>
                <a:gridCol w="3260208"/>
                <a:gridCol w="844248"/>
              </a:tblGrid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19 + 7 • 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80 : 10  = </a:t>
                      </a:r>
                      <a:endParaRPr lang="ru-RU" sz="20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(600 : 5 – 72) : 8 • 60 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(52 : 13 + 7) • 3 =</a:t>
                      </a:r>
                      <a:endParaRPr lang="ru-RU" sz="20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(90 – 450 : 9) : 8 • 6  =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(12 – 5) • 8 : 1 =</a:t>
                      </a:r>
                      <a:endParaRPr lang="ru-RU" sz="20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 : (( 21 • 7 + 13) : 40) 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81 : (36: 4) + 45  =</a:t>
                      </a:r>
                      <a:endParaRPr lang="ru-RU" sz="2000" b="1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 (420 : 7 • 9 –  50) : 70) • 6 =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40 • 8:2 : 5 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– (70 • 9 – 390) : 60 =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(7 • 4 – 27 : 3) • 2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32 + 34 + 36 + 38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8532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(60 – 360: 60) : 2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 • 15 + 7 •  85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(704 : 704 + 0 • 51)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 1 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 • (6 • 8 – 12 • 4) =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  <a:tr h="43420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5000 :100 : 25 + 18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C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800" b="1" dirty="0">
                        <a:solidFill>
                          <a:srgbClr val="CC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• 56 • 25 =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DB69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5576" y="188640"/>
            <a:ext cx="7848872" cy="91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Реши примеры и назови название произведения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Пушкина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842133"/>
              </p:ext>
            </p:extLst>
          </p:nvPr>
        </p:nvGraphicFramePr>
        <p:xfrm>
          <a:off x="251520" y="5733256"/>
          <a:ext cx="4428492" cy="87782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763613"/>
                <a:gridCol w="610427"/>
                <a:gridCol w="763613"/>
                <a:gridCol w="763613"/>
                <a:gridCol w="763613"/>
                <a:gridCol w="763613"/>
              </a:tblGrid>
              <a:tr h="25202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З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и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м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н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е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8000"/>
                          </a:solidFill>
                        </a:rPr>
                        <a:t>е</a:t>
                      </a:r>
                      <a:endParaRPr lang="ru-RU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52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140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75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385421"/>
              </p:ext>
            </p:extLst>
          </p:nvPr>
        </p:nvGraphicFramePr>
        <p:xfrm>
          <a:off x="5220072" y="5805264"/>
          <a:ext cx="3744417" cy="77266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4632"/>
                <a:gridCol w="430521"/>
                <a:gridCol w="1104632"/>
                <a:gridCol w="1104632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у</a:t>
                      </a:r>
                      <a:endParaRPr lang="ru-RU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т</a:t>
                      </a:r>
                      <a:endParaRPr lang="ru-RU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р</a:t>
                      </a:r>
                      <a:endParaRPr lang="ru-RU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8000"/>
                          </a:solidFill>
                        </a:rPr>
                        <a:t>о</a:t>
                      </a:r>
                      <a:endParaRPr lang="ru-RU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360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65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-76200"/>
            <a:ext cx="94075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4354" r="5501" b="4133"/>
          <a:stretch/>
        </p:blipFill>
        <p:spPr bwMode="auto">
          <a:xfrm>
            <a:off x="460902" y="1030089"/>
            <a:ext cx="8222196" cy="55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902" y="116632"/>
            <a:ext cx="82221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hlinkClick r:id="rId4" action="ppaction://hlinkfile"/>
              </a:rPr>
              <a:t>Зимнее утро</a:t>
            </a:r>
            <a:endParaRPr lang="ru-RU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2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-76200"/>
            <a:ext cx="94075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272" y="5651727"/>
            <a:ext cx="871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этом стихотворении  автор показал, что преображение природы произошло за одну ночь.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5" y="0"/>
            <a:ext cx="821848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1507976"/>
            <a:ext cx="3875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Это стихотворение, созданное в 1829 году, считается одним из наиболее удачных, светлых и радостных произведений поэта.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449" y="4259560"/>
            <a:ext cx="85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Александр Сергеевич  не переставал восхищаться красотой русской природы, яркой, красочной и полной таинственного волшебства.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7" y="1098996"/>
            <a:ext cx="4559099" cy="312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1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6" y="0"/>
            <a:ext cx="940752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60032" y="3933056"/>
            <a:ext cx="374441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Под голубыми небесами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Великолепными коврами,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Блестя на солнце, снег лежит;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Прозрачный лес один чернеет,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 ель сквозь иней зеленеет,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 речка подо льдом блестит.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225" y="332655"/>
            <a:ext cx="48481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/>
                <a:cs typeface="Times New Roman"/>
              </a:rPr>
              <a:t>ЗИМНЕЕ УТРО</a:t>
            </a:r>
            <a:endParaRPr lang="ru-RU" sz="1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Мороз и солнце; день чудесный!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Еще ты дремлешь, друг прелестный —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Пора, красавица, проснись: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Открой сомкнуты негой взоры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Навстречу северной Авроры,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Звездою севера явись!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2617717"/>
            <a:ext cx="4380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Вечор, ты помнишь, вьюга злилась,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На мутном небе мгла носилась;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Луна, как бледное пятно,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Сквозь тучи мрачные желтела,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 ты печальная сидела —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lvl="0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 нынче... погляди в окно: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4"/>
          <a:stretch/>
        </p:blipFill>
        <p:spPr bwMode="auto">
          <a:xfrm>
            <a:off x="1259632" y="4682122"/>
            <a:ext cx="3308347" cy="20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4083" r="-757" b="10699"/>
          <a:stretch/>
        </p:blipFill>
        <p:spPr bwMode="auto">
          <a:xfrm>
            <a:off x="6010710" y="2713262"/>
            <a:ext cx="2865674" cy="197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 bwMode="auto">
          <a:xfrm>
            <a:off x="180160" y="2713262"/>
            <a:ext cx="1268067" cy="174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6618" r="5869" b="6160"/>
          <a:stretch/>
        </p:blipFill>
        <p:spPr bwMode="auto">
          <a:xfrm>
            <a:off x="5180825" y="223010"/>
            <a:ext cx="3450085" cy="235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764704"/>
            <a:ext cx="5976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Найти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значение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выражения</a:t>
            </a:r>
          </a:p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17 ∙ Х + У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если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Х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равен количеству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эпитетов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из отрывка этого стихотворения, а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равен количеству 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сравнений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этом отрывке.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94" y="2780928"/>
            <a:ext cx="3515740" cy="383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3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90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48680"/>
            <a:ext cx="7128792" cy="5601533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2008         19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139           25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5       7        5       8           29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16                 85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1         7         5             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129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1         7         6             41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6       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9      7        6     9     9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3008             0            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6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76672"/>
            <a:ext cx="6276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/>
              </a:rPr>
              <a:t>Речевая 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Calibri"/>
              </a:rPr>
              <a:t>зарядка </a:t>
            </a:r>
            <a:endParaRPr lang="ru-RU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68" y="1628800"/>
            <a:ext cx="8748464" cy="507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Звуки Р –</a:t>
            </a:r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РЬ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ра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арь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ар                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рарь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ряр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ры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ирь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ир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    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рырь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рир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ро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рё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орь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ор                  </a:t>
            </a:r>
            <a:r>
              <a:rPr lang="ru-RU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рорь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– 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рёр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/>
              <a:buChar char=""/>
            </a:pPr>
            <a:r>
              <a:rPr lang="ru-RU" sz="2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Прочитайте </a:t>
            </a:r>
            <a:r>
              <a:rPr lang="ru-RU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слова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Литература, произведение, проза, метафора, природа, сравнение, портрет, распорядок, выражение, решение, </a:t>
            </a:r>
            <a:r>
              <a:rPr lang="ru-RU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уравнение.</a:t>
            </a:r>
            <a:endParaRPr lang="ru-RU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3" y="476672"/>
            <a:ext cx="167422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3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9" y="980728"/>
            <a:ext cx="791960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199" y="188640"/>
            <a:ext cx="7776225" cy="55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«У </a:t>
            </a:r>
            <a:r>
              <a:rPr lang="ru-RU" sz="2800" b="1" dirty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Лукоморья дуб </a:t>
            </a:r>
            <a:r>
              <a:rPr lang="ru-RU" sz="2800" b="1" dirty="0" smtClean="0">
                <a:solidFill>
                  <a:srgbClr val="FFFF00"/>
                </a:solidFill>
                <a:latin typeface="Arial Black" pitchFamily="34" charset="0"/>
                <a:ea typeface="Times New Roman"/>
                <a:cs typeface="Times New Roman"/>
              </a:rPr>
              <a:t>зелёный…»</a:t>
            </a:r>
            <a:endParaRPr lang="ru-RU" sz="2000" b="1" dirty="0">
              <a:solidFill>
                <a:srgbClr val="FFFF00"/>
              </a:solidFill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602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7709"/>
            <a:ext cx="3895502" cy="292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Muzyka_dlya_meditacii._-_ochen_krasivaya_rasslablyayucshaya_muzyka_(xMusic.me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"/>
          <a:stretch/>
        </p:blipFill>
        <p:spPr bwMode="auto">
          <a:xfrm>
            <a:off x="0" y="-900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uzyka_dlya_meditacii._-_ochen_krasivaya_rasslablyayucshaya_muzyk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74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/>
        </p:blipFill>
        <p:spPr bwMode="auto">
          <a:xfrm>
            <a:off x="222251" y="476672"/>
            <a:ext cx="8132102" cy="548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573016"/>
            <a:ext cx="3168352" cy="311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5493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048" y="188640"/>
            <a:ext cx="914400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Wingdings"/>
              <a:buChar char=""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Прочитайте словосочетания по цепочке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Александр Сергеевич, крепкая дружба, правильное решение, решить пример, литературное произведение, стихотворное произведение, приятный разговор, интересный урок.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342900" lvl="0" indent="-342900">
              <a:spcAft>
                <a:spcPts val="1000"/>
              </a:spcAft>
              <a:buFont typeface="Wingdings"/>
              <a:buChar char=""/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Прочитайте предложения по цепочке, соблюдая паузы и логические ударения</a:t>
            </a:r>
            <a:endParaRPr lang="ru-RU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Мой любимый автор – Александр Сергеевич Пушкин.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На уроках математики я люблю решать примеры и уравнения, чертить геометрические фигуры.</a:t>
            </a:r>
            <a:endParaRPr lang="ru-RU" sz="20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Мудрец не тот, кто приобрел немало книг, а тот, кто их прочел и многое постиг.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Я испытываю огромный интерес к литературе. </a:t>
            </a:r>
            <a:endParaRPr lang="ru-RU" sz="20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6" y="5301208"/>
            <a:ext cx="1606771" cy="154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10429" r="8728" b="8339"/>
          <a:stretch/>
        </p:blipFill>
        <p:spPr bwMode="auto">
          <a:xfrm>
            <a:off x="395535" y="476672"/>
            <a:ext cx="4642319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3098" y="613638"/>
            <a:ext cx="39109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 ранних лет мы знакомы с творчеством А.С. Пушкина. Каждый год на уроках литературы мы открываем новую страничку жизни этого замечательного поэта, больше читаем, узнаём о его творчестве, его окружении, его времени.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4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L:\Портреты\sankt-piterbu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95" y="492324"/>
            <a:ext cx="8670777" cy="568863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2" y="4797152"/>
            <a:ext cx="18818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L:\Портреты\cache_408953056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423336" flipH="1">
            <a:off x="5382753" y="5303506"/>
            <a:ext cx="1073153" cy="754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2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5 0.03241 C -0.08125 -0.22801 -0.28854 -0.48796 -0.36875 -0.59537 C -0.44878 -0.70255 -0.35729 -0.60972 -0.35486 -0.61157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-3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-44063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Санкт - Петербург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Рисунок 5" descr="http://pushkin.novgorod.ru/lizei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4" r="7536"/>
          <a:stretch/>
        </p:blipFill>
        <p:spPr bwMode="auto">
          <a:xfrm>
            <a:off x="4820669" y="3198582"/>
            <a:ext cx="3743210" cy="241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i066.radikal.ru/0912/fe/2be5af83ba7c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4393" r="6919" b="20752"/>
          <a:stretch/>
        </p:blipFill>
        <p:spPr bwMode="auto">
          <a:xfrm>
            <a:off x="4788024" y="615379"/>
            <a:ext cx="3743210" cy="246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rteritoria.ru/images/phocagallery/staryj_peterburg/thumbs/phoca_thumb_l_nikol_brid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/>
          <a:stretch/>
        </p:blipFill>
        <p:spPr bwMode="auto">
          <a:xfrm>
            <a:off x="539552" y="630868"/>
            <a:ext cx="3602472" cy="245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0" r="6789" b="7137"/>
          <a:stretch/>
        </p:blipFill>
        <p:spPr bwMode="auto">
          <a:xfrm>
            <a:off x="546867" y="3213380"/>
            <a:ext cx="3595157" cy="23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003" y="5661248"/>
            <a:ext cx="8986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 Петербурге юный Пушкин поселился в доме дяди. Здесь он и жил все то время, пока готовился к экзаменам в Лицей. 12 августа 1811 года Александр Пушкин выдержал экзамен и был принят в Лицей.</a:t>
            </a:r>
            <a:endParaRPr lang="ru-RU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5112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157" y="5157190"/>
            <a:ext cx="8748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«…арифметика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казалась для него недоступною и он часто над первыми четырьмя правилами, особенно над делением, заливался горькими слезами».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r="7234" b="4204"/>
          <a:stretch>
            <a:fillRect/>
          </a:stretch>
        </p:blipFill>
        <p:spPr bwMode="auto">
          <a:xfrm>
            <a:off x="683567" y="464482"/>
            <a:ext cx="3449625" cy="445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919" y="4269601"/>
            <a:ext cx="312491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О.С. Павлищева,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 старшая сестра  Пушкина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16" y="464480"/>
            <a:ext cx="3338589" cy="445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731581"/>
            <a:ext cx="5006814" cy="378565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30 ∙ х – 149 =121                            95 - 360 : х = 35          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tabLst>
                <a:tab pos="1952625" algn="l"/>
              </a:tabLst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389 ∙ (25 + х) = 9725                       (2585 – х ) : 4 = 192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7951"/>
            <a:ext cx="3280550" cy="338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7624" y="260648"/>
            <a:ext cx="7056784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/>
                <a:cs typeface="Times New Roman"/>
              </a:rPr>
              <a:t>Решение уравнений</a:t>
            </a:r>
            <a:endParaRPr lang="ru-RU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1788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-73025"/>
            <a:ext cx="9401176" cy="700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540" y="188640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9 июня 1817г.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состоялся первый выпуск  лицеистов. 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Осталось позади шесть лет учебы. Каждый из первых 29 выпускников сделал свой выбор между военной и гражданской службой.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95" y="2030240"/>
            <a:ext cx="6184407" cy="460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677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887</Words>
  <Application>Microsoft Office PowerPoint</Application>
  <PresentationFormat>Экран (4:3)</PresentationFormat>
  <Paragraphs>159</Paragraphs>
  <Slides>22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гузель</dc:creator>
  <cp:lastModifiedBy>User</cp:lastModifiedBy>
  <cp:revision>71</cp:revision>
  <dcterms:created xsi:type="dcterms:W3CDTF">2016-01-18T20:52:46Z</dcterms:created>
  <dcterms:modified xsi:type="dcterms:W3CDTF">2016-04-18T06:30:17Z</dcterms:modified>
</cp:coreProperties>
</file>