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311" r:id="rId2"/>
    <p:sldId id="269" r:id="rId3"/>
    <p:sldId id="304" r:id="rId4"/>
    <p:sldId id="305" r:id="rId5"/>
    <p:sldId id="292" r:id="rId6"/>
    <p:sldId id="293" r:id="rId7"/>
    <p:sldId id="303" r:id="rId8"/>
    <p:sldId id="282" r:id="rId9"/>
    <p:sldId id="306" r:id="rId10"/>
    <p:sldId id="307" r:id="rId11"/>
    <p:sldId id="308" r:id="rId12"/>
    <p:sldId id="310" r:id="rId13"/>
    <p:sldId id="30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DFD"/>
    <a:srgbClr val="79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CFB3A-11A1-4A7D-818D-DCD652570B68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9A43B-FAD0-442E-827D-B90E0AFE1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6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A43B-FAD0-442E-827D-B90E0AFE1F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2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A43B-FAD0-442E-827D-B90E0AFE1F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6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A43B-FAD0-442E-827D-B90E0AFE1F1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6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A43B-FAD0-442E-827D-B90E0AFE1F1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9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40B9-02ED-469B-A9EF-0402B2D16AF1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DB40B9-02ED-469B-A9EF-0402B2D16AF1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eg"/><Relationship Id="rId3" Type="http://schemas.openxmlformats.org/officeDocument/2006/relationships/audio" Target="../media/audio5.wav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Использование мультимедийной </a:t>
            </a:r>
            <a:r>
              <a:rPr lang="ru-RU" sz="2400" dirty="0">
                <a:latin typeface="Arial Black" pitchFamily="34" charset="0"/>
              </a:rPr>
              <a:t>презентации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в работе учителя-логопеда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с </a:t>
            </a:r>
            <a:r>
              <a:rPr lang="ru-RU" sz="2400" dirty="0">
                <a:latin typeface="Arial Black" pitchFamily="34" charset="0"/>
              </a:rPr>
              <a:t>дошкольниками с </a:t>
            </a:r>
            <a:r>
              <a:rPr lang="ru-RU" sz="2400" dirty="0" smtClean="0">
                <a:latin typeface="Arial Black" pitchFamily="34" charset="0"/>
              </a:rPr>
              <a:t>ОВЗ</a:t>
            </a:r>
            <a:r>
              <a:rPr lang="ru-RU" sz="2800" dirty="0" smtClean="0">
                <a:latin typeface="Arial Black" pitchFamily="34" charset="0"/>
              </a:rPr>
              <a:t> </a:t>
            </a:r>
          </a:p>
          <a:p>
            <a:pPr lvl="0" algn="r"/>
            <a:r>
              <a:rPr lang="ru-RU" sz="1600" i="1" dirty="0" err="1" smtClean="0">
                <a:solidFill>
                  <a:schemeClr val="accent6"/>
                </a:solidFill>
              </a:rPr>
              <a:t>Мажанова</a:t>
            </a:r>
            <a:r>
              <a:rPr lang="ru-RU" sz="1600" i="1" dirty="0" smtClean="0">
                <a:solidFill>
                  <a:schemeClr val="accent6"/>
                </a:solidFill>
              </a:rPr>
              <a:t> </a:t>
            </a:r>
            <a:r>
              <a:rPr lang="ru-RU" sz="1600" i="1" dirty="0">
                <a:solidFill>
                  <a:schemeClr val="accent6"/>
                </a:solidFill>
              </a:rPr>
              <a:t>Е.А., учитель </a:t>
            </a:r>
            <a:r>
              <a:rPr lang="ru-RU" sz="1600" i="1" dirty="0" smtClean="0">
                <a:solidFill>
                  <a:schemeClr val="accent6"/>
                </a:solidFill>
              </a:rPr>
              <a:t>логопед,</a:t>
            </a:r>
          </a:p>
          <a:p>
            <a:pPr lvl="0" algn="r"/>
            <a:r>
              <a:rPr lang="ru-RU" sz="1600" i="1" dirty="0" smtClean="0">
                <a:solidFill>
                  <a:schemeClr val="accent6"/>
                </a:solidFill>
              </a:rPr>
              <a:t>Фролова М.Г., </a:t>
            </a:r>
            <a:r>
              <a:rPr lang="ru-RU" sz="1600" i="1" dirty="0" err="1" smtClean="0">
                <a:solidFill>
                  <a:schemeClr val="accent6"/>
                </a:solidFill>
              </a:rPr>
              <a:t>ст.воспитатель</a:t>
            </a:r>
            <a:r>
              <a:rPr lang="ru-RU" sz="1600" i="1" dirty="0" smtClean="0">
                <a:solidFill>
                  <a:schemeClr val="accent6"/>
                </a:solidFill>
              </a:rPr>
              <a:t> </a:t>
            </a:r>
          </a:p>
          <a:p>
            <a:pPr lvl="0" algn="r"/>
            <a:r>
              <a:rPr lang="ru-RU" sz="1600" i="1" dirty="0" smtClean="0">
                <a:solidFill>
                  <a:schemeClr val="accent6"/>
                </a:solidFill>
              </a:rPr>
              <a:t>СПДС </a:t>
            </a:r>
            <a:r>
              <a:rPr lang="ru-RU" sz="1600" i="1" dirty="0">
                <a:solidFill>
                  <a:schemeClr val="accent6"/>
                </a:solidFill>
              </a:rPr>
              <a:t>«Колосок» ГБОУ СОШ </a:t>
            </a:r>
            <a:r>
              <a:rPr lang="ru-RU" sz="1600" i="1" dirty="0" err="1">
                <a:solidFill>
                  <a:schemeClr val="accent6"/>
                </a:solidFill>
              </a:rPr>
              <a:t>с.Ташелка</a:t>
            </a:r>
            <a:endParaRPr lang="ru-RU" sz="1600" i="1" dirty="0">
              <a:solidFill>
                <a:schemeClr val="accent6"/>
              </a:solidFill>
            </a:endParaRPr>
          </a:p>
          <a:p>
            <a:pPr lvl="0" algn="ctr"/>
            <a:endParaRPr lang="ru-RU" sz="1600" i="1" dirty="0">
              <a:solidFill>
                <a:prstClr val="black"/>
              </a:solidFill>
            </a:endParaRPr>
          </a:p>
          <a:p>
            <a:pPr algn="ctr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073" y="2275034"/>
            <a:ext cx="835292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Задачи коррекционно-развивающей работы:</a:t>
            </a:r>
          </a:p>
          <a:p>
            <a:r>
              <a:rPr lang="ru-RU" sz="1600" i="1" dirty="0" smtClean="0"/>
              <a:t>1) развитие </a:t>
            </a:r>
            <a:r>
              <a:rPr lang="ru-RU" sz="1600" i="1" dirty="0"/>
              <a:t>навыков связной речи </a:t>
            </a:r>
            <a:endParaRPr lang="ru-RU" sz="1600" i="1" dirty="0" smtClean="0"/>
          </a:p>
          <a:p>
            <a:r>
              <a:rPr lang="ru-RU" sz="1600" i="1" dirty="0" smtClean="0"/>
              <a:t>2</a:t>
            </a:r>
            <a:r>
              <a:rPr lang="ru-RU" sz="1600" i="1" dirty="0"/>
              <a:t>) работа над звуковой стороной речи (постановка, автоматизация и дифференциация звуков, артикуляционная гимнастика) </a:t>
            </a:r>
            <a:endParaRPr lang="ru-RU" sz="1600" i="1" dirty="0" smtClean="0"/>
          </a:p>
          <a:p>
            <a:r>
              <a:rPr lang="ru-RU" sz="1600" i="1" dirty="0" smtClean="0"/>
              <a:t>3) формирование </a:t>
            </a:r>
            <a:r>
              <a:rPr lang="ru-RU" sz="1600" i="1"/>
              <a:t>лексико-грамматических </a:t>
            </a:r>
            <a:r>
              <a:rPr lang="ru-RU" sz="1600" i="1" smtClean="0"/>
              <a:t>категорий</a:t>
            </a:r>
            <a:endParaRPr lang="ru-RU" sz="1600" i="1" dirty="0"/>
          </a:p>
          <a:p>
            <a:r>
              <a:rPr lang="ru-RU" sz="1600" i="1" dirty="0"/>
              <a:t>3) формирование навыков фонематического </a:t>
            </a:r>
            <a:r>
              <a:rPr lang="ru-RU" sz="1600" i="1" dirty="0" smtClean="0"/>
              <a:t>анализа</a:t>
            </a:r>
          </a:p>
          <a:p>
            <a:r>
              <a:rPr lang="ru-RU" sz="1600" i="1" dirty="0" smtClean="0"/>
              <a:t> 4</a:t>
            </a:r>
            <a:r>
              <a:rPr lang="ru-RU" sz="1600" i="1" dirty="0"/>
              <a:t>) формирование </a:t>
            </a:r>
            <a:r>
              <a:rPr lang="ru-RU" sz="1600" i="1" dirty="0" smtClean="0"/>
              <a:t>представлений </a:t>
            </a:r>
            <a:r>
              <a:rPr lang="ru-RU" sz="1600" i="1" dirty="0"/>
              <a:t>о пространственных </a:t>
            </a:r>
            <a:r>
              <a:rPr lang="ru-RU" sz="1600" i="1" dirty="0" smtClean="0"/>
              <a:t>отношениях </a:t>
            </a:r>
          </a:p>
          <a:p>
            <a:r>
              <a:rPr lang="ru-RU" sz="1600" i="1" dirty="0" smtClean="0"/>
              <a:t>5</a:t>
            </a:r>
            <a:r>
              <a:rPr lang="ru-RU" sz="1600" i="1" dirty="0"/>
              <a:t>) развитие высших психических </a:t>
            </a:r>
            <a:r>
              <a:rPr lang="ru-RU" sz="1600" i="1" dirty="0" smtClean="0"/>
              <a:t>функций</a:t>
            </a:r>
            <a:endParaRPr lang="ru-RU" sz="1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822" y="4653136"/>
            <a:ext cx="86003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В презентации представлены примеры дидактических игр и упражнений, которые способствуют решению поставленных задач и направлены на </a:t>
            </a:r>
            <a:r>
              <a:rPr lang="ru-RU" i="1" dirty="0"/>
              <a:t>то, чтобы стимулировать интерес и активность ребёнка, а также повысить результативность коррекционной работы по развитию речи и всестороннему развитию детей.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7878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Развитие лексико-грамматического строя речи</a:t>
            </a: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59088" y="1074790"/>
            <a:ext cx="5441848" cy="522392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«Чего не стало?»</a:t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r="13731"/>
          <a:stretch>
            <a:fillRect/>
          </a:stretch>
        </p:blipFill>
        <p:spPr bwMode="auto">
          <a:xfrm>
            <a:off x="2483768" y="1788827"/>
            <a:ext cx="1379537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r="11481" b="11736"/>
          <a:stretch>
            <a:fillRect/>
          </a:stretch>
        </p:blipFill>
        <p:spPr bwMode="auto">
          <a:xfrm>
            <a:off x="1876030" y="4601766"/>
            <a:ext cx="21351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28" y="4598869"/>
            <a:ext cx="2478087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r="16093"/>
          <a:stretch>
            <a:fillRect/>
          </a:stretch>
        </p:blipFill>
        <p:spPr bwMode="auto">
          <a:xfrm>
            <a:off x="6810375" y="1870638"/>
            <a:ext cx="23336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606"/>
            <a:ext cx="1968628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r="22417"/>
          <a:stretch/>
        </p:blipFill>
        <p:spPr bwMode="auto">
          <a:xfrm>
            <a:off x="4283968" y="1855700"/>
            <a:ext cx="2167004" cy="239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1" name="Picture 33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0" t="8344" r="27425" b="23375"/>
          <a:stretch/>
        </p:blipFill>
        <p:spPr bwMode="auto">
          <a:xfrm>
            <a:off x="2208078" y="4077615"/>
            <a:ext cx="1559491" cy="14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93" y="5504899"/>
            <a:ext cx="1672782" cy="13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5" name="Picture 17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2709" r="9728" b="3549"/>
          <a:stretch/>
        </p:blipFill>
        <p:spPr bwMode="auto">
          <a:xfrm>
            <a:off x="2987824" y="1124744"/>
            <a:ext cx="3318129" cy="4860100"/>
          </a:xfrm>
          <a:prstGeom prst="rect">
            <a:avLst/>
          </a:prstGeom>
          <a:noFill/>
          <a:effectLst>
            <a:glow rad="127000">
              <a:schemeClr val="bg1">
                <a:alpha val="66000"/>
              </a:schemeClr>
            </a:glow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619672" y="160338"/>
            <a:ext cx="6285320" cy="522392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«Где спрятались звери?»</a:t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975" y="1124744"/>
            <a:ext cx="2184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Еж ПОД ёлкой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490" y="1628800"/>
            <a:ext cx="2443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Заяц спрятался ЗА ёлкой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7975" y="2447489"/>
            <a:ext cx="2184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Белка села НА елку</a:t>
            </a:r>
            <a:endParaRPr lang="ru-RU" sz="1600" dirty="0"/>
          </a:p>
        </p:txBody>
      </p:sp>
      <p:pic>
        <p:nvPicPr>
          <p:cNvPr id="7204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01983"/>
            <a:ext cx="3919562" cy="261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99397" y="3032706"/>
            <a:ext cx="2184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Лиса стоит ПЕРЕД елкой</a:t>
            </a:r>
            <a:endParaRPr lang="ru-RU" sz="1600" dirty="0"/>
          </a:p>
        </p:txBody>
      </p:sp>
      <p:pic>
        <p:nvPicPr>
          <p:cNvPr id="7203" name="Picture 35" descr="Picture backgrou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5873" r="6223" b="3305"/>
          <a:stretch/>
        </p:blipFill>
        <p:spPr bwMode="auto">
          <a:xfrm>
            <a:off x="4809658" y="576197"/>
            <a:ext cx="1578107" cy="1637378"/>
          </a:xfrm>
          <a:prstGeom prst="rect">
            <a:avLst/>
          </a:prstGeom>
          <a:noFill/>
          <a:effectLst>
            <a:glow rad="127000">
              <a:schemeClr val="bg1">
                <a:alpha val="83000"/>
              </a:schemeClr>
            </a:glow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326 0.00231 L 3.88889E-6 2.7567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6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844 0.07354 L -0.01736 0.06314 " pathEditMode="relative" rAng="0" ptsTypes="AA">
                                      <p:cBhvr>
                                        <p:cTn id="59" dur="48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4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672" y="160338"/>
            <a:ext cx="6285320" cy="522392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«Назови ласково»</a:t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5" t="3329" r="13312" b="7292"/>
          <a:stretch/>
        </p:blipFill>
        <p:spPr bwMode="auto">
          <a:xfrm>
            <a:off x="675670" y="908720"/>
            <a:ext cx="159300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5" t="3329" r="13312" b="7292"/>
          <a:stretch/>
        </p:blipFill>
        <p:spPr bwMode="auto">
          <a:xfrm>
            <a:off x="2844148" y="1623694"/>
            <a:ext cx="826002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6" y="4293096"/>
            <a:ext cx="2057009" cy="17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67" y="4766024"/>
            <a:ext cx="1208166" cy="9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2"/>
          <a:stretch/>
        </p:blipFill>
        <p:spPr bwMode="auto">
          <a:xfrm>
            <a:off x="4771443" y="1068593"/>
            <a:ext cx="2098040" cy="1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icture background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2"/>
          <a:stretch/>
        </p:blipFill>
        <p:spPr bwMode="auto">
          <a:xfrm>
            <a:off x="7596336" y="1543716"/>
            <a:ext cx="1406552" cy="10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icture background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4269" r="8881" b="7051"/>
          <a:stretch/>
        </p:blipFill>
        <p:spPr bwMode="auto">
          <a:xfrm>
            <a:off x="5068181" y="4160112"/>
            <a:ext cx="196264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cture background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4269" r="8881" b="7051"/>
          <a:stretch/>
        </p:blipFill>
        <p:spPr bwMode="auto">
          <a:xfrm>
            <a:off x="7790203" y="4774952"/>
            <a:ext cx="1212685" cy="12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672" y="160338"/>
            <a:ext cx="6285320" cy="522392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«Четвертый лишний»</a:t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5" y="764202"/>
            <a:ext cx="1123157" cy="20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01804"/>
            <a:ext cx="1656184" cy="138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93177"/>
            <a:ext cx="1800200" cy="176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7109" r="10321"/>
          <a:stretch>
            <a:fillRect/>
          </a:stretch>
        </p:blipFill>
        <p:spPr bwMode="auto">
          <a:xfrm>
            <a:off x="496515" y="3068960"/>
            <a:ext cx="130968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67457"/>
            <a:ext cx="2602899" cy="178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61" y="2967005"/>
            <a:ext cx="1679929" cy="167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28" y="2825861"/>
            <a:ext cx="1702393" cy="18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Picture backgroun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6" b="24473"/>
          <a:stretch/>
        </p:blipFill>
        <p:spPr bwMode="auto">
          <a:xfrm>
            <a:off x="2289914" y="2967006"/>
            <a:ext cx="1808780" cy="17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98" y="4818319"/>
            <a:ext cx="1944216" cy="1742959"/>
          </a:xfrm>
          <a:prstGeom prst="rect">
            <a:avLst/>
          </a:prstGeom>
        </p:spPr>
      </p:pic>
      <p:pic>
        <p:nvPicPr>
          <p:cNvPr id="8209" name="Picture 17" descr="Picture backgro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12" y="4782246"/>
            <a:ext cx="2382326" cy="18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9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1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" b="10879"/>
          <a:stretch/>
        </p:blipFill>
        <p:spPr bwMode="auto">
          <a:xfrm>
            <a:off x="2063338" y="4725879"/>
            <a:ext cx="2261931" cy="191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24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1" y="4692135"/>
            <a:ext cx="1855627" cy="185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0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6316" y="45750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Развитие связной речи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9998" y="1087725"/>
            <a:ext cx="7417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Составление предложений по картинкам</a:t>
            </a:r>
            <a:endParaRPr lang="ru-RU" dirty="0"/>
          </a:p>
        </p:txBody>
      </p:sp>
      <p:sp>
        <p:nvSpPr>
          <p:cNvPr id="7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5" y="1772816"/>
            <a:ext cx="3355767" cy="300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7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9312"/>
          <a:stretch/>
        </p:blipFill>
        <p:spPr bwMode="auto">
          <a:xfrm>
            <a:off x="5796136" y="2708920"/>
            <a:ext cx="2907580" cy="379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863335" y="1853153"/>
            <a:ext cx="3402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Мальчики лепят снеговика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052" y="5517232"/>
            <a:ext cx="504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Девочка катается на коньках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45" y="3996655"/>
            <a:ext cx="4088454" cy="229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85200" y="946867"/>
            <a:ext cx="5332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Дети катаются на лыжах и  санках</a:t>
            </a:r>
            <a:endParaRPr lang="ru-RU" dirty="0"/>
          </a:p>
        </p:txBody>
      </p:sp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6" y="3140968"/>
            <a:ext cx="341513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7" y="394411"/>
            <a:ext cx="2932990" cy="293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837600" y="2956302"/>
            <a:ext cx="5332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Ребята играют в снежки.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71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718393"/>
            <a:ext cx="7417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Расставь картинки по порядку и составь рассказ</a:t>
            </a:r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" r="65735" b="50000"/>
          <a:stretch/>
        </p:blipFill>
        <p:spPr bwMode="auto">
          <a:xfrm>
            <a:off x="4658675" y="3965931"/>
            <a:ext cx="2281357" cy="249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5" t="2285" r="34061" b="49077"/>
          <a:stretch/>
        </p:blipFill>
        <p:spPr bwMode="auto">
          <a:xfrm>
            <a:off x="170800" y="3940075"/>
            <a:ext cx="219607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4" r="65944" b="1332"/>
          <a:stretch/>
        </p:blipFill>
        <p:spPr bwMode="auto">
          <a:xfrm>
            <a:off x="2366877" y="3947781"/>
            <a:ext cx="2267449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4" t="48982" r="34027" b="2036"/>
          <a:stretch/>
        </p:blipFill>
        <p:spPr bwMode="auto">
          <a:xfrm>
            <a:off x="6940032" y="3956900"/>
            <a:ext cx="2185758" cy="25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96115E-6 L -1.38889E-6 -0.2086 C -1.38889E-6 -0.3025 -0.13073 -0.4172 -0.2368 -0.4172 L -0.47274 -0.417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-208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2239E-6 L 0.28246 -0.415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20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4209 L -0.00885 -0.18848 C -0.00885 -0.29232 0.05608 -0.41905 0.1092 -0.41905 L 0.22726 -0.41905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23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9991E-6 L -2.22222E-6 -0.20953 C -2.22222E-6 -0.30365 -0.00243 -0.41905 -0.00416 -0.41905 L -0.00833 -0.41905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09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92896"/>
            <a:ext cx="2438405" cy="26426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368" y="3477587"/>
            <a:ext cx="5441848" cy="673238"/>
          </a:xfrm>
        </p:spPr>
        <p:txBody>
          <a:bodyPr>
            <a:normAutofit fontScale="90000"/>
          </a:bodyPr>
          <a:lstStyle/>
          <a:p>
            <a:pPr marL="0" indent="0" algn="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«Где спрятался звук?»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6316" y="45750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Подготовка к обучению </a:t>
            </a:r>
            <a:r>
              <a:rPr lang="ru-RU" sz="2800" dirty="0" smtClean="0">
                <a:latin typeface="Arial Black" pitchFamily="34" charset="0"/>
              </a:rPr>
              <a:t>грамоте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01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4562"/>
            <a:ext cx="2749488" cy="1933807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3851920" y="695197"/>
            <a:ext cx="4676614" cy="1446964"/>
            <a:chOff x="3851920" y="695197"/>
            <a:chExt cx="4676614" cy="14469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851920" y="712410"/>
              <a:ext cx="4676614" cy="1429751"/>
            </a:xfrm>
            <a:prstGeom prst="rect">
              <a:avLst/>
            </a:prstGeom>
            <a:solidFill>
              <a:srgbClr val="F9FDFD"/>
            </a:solidFill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5436096" y="712410"/>
              <a:ext cx="0" cy="1429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7092280" y="695197"/>
              <a:ext cx="0" cy="14469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Блок-схема: узел 6"/>
          <p:cNvSpPr/>
          <p:nvPr/>
        </p:nvSpPr>
        <p:spPr>
          <a:xfrm>
            <a:off x="4379404" y="1067246"/>
            <a:ext cx="766936" cy="7200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47" y="2513246"/>
            <a:ext cx="1704313" cy="212948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851920" y="2852936"/>
            <a:ext cx="4752528" cy="1440160"/>
            <a:chOff x="3851920" y="2852936"/>
            <a:chExt cx="4752528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851920" y="2852936"/>
              <a:ext cx="4752528" cy="1440160"/>
            </a:xfrm>
            <a:prstGeom prst="rect">
              <a:avLst/>
            </a:prstGeom>
            <a:solidFill>
              <a:srgbClr val="F9FDFD"/>
            </a:solidFill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352492" y="2862881"/>
              <a:ext cx="0" cy="1430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236296" y="2852936"/>
              <a:ext cx="0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Блок-схема: узел 14"/>
          <p:cNvSpPr/>
          <p:nvPr/>
        </p:nvSpPr>
        <p:spPr>
          <a:xfrm>
            <a:off x="5878767" y="3212976"/>
            <a:ext cx="766936" cy="7200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01" y="4941168"/>
            <a:ext cx="1652504" cy="1697698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3851919" y="4857150"/>
            <a:ext cx="4752529" cy="1729795"/>
            <a:chOff x="3851919" y="4857150"/>
            <a:chExt cx="4752529" cy="172979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851919" y="4857150"/>
              <a:ext cx="4752529" cy="1721641"/>
            </a:xfrm>
            <a:prstGeom prst="rect">
              <a:avLst/>
            </a:prstGeom>
            <a:solidFill>
              <a:srgbClr val="F9FDFD"/>
            </a:solidFill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352492" y="4857150"/>
              <a:ext cx="3878" cy="1729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7238350" y="4857150"/>
              <a:ext cx="0" cy="1729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Блок-схема: узел 23"/>
          <p:cNvSpPr/>
          <p:nvPr/>
        </p:nvSpPr>
        <p:spPr>
          <a:xfrm>
            <a:off x="5910530" y="5357930"/>
            <a:ext cx="735173" cy="7200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0" y="1312199"/>
            <a:ext cx="2851787" cy="2644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23112"/>
            <a:ext cx="2992452" cy="2481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0" y="4086290"/>
            <a:ext cx="2851787" cy="263692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404664"/>
            <a:ext cx="5441848" cy="673238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«Что лишнее?»</a:t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58" y="1309067"/>
            <a:ext cx="3588226" cy="22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98278"/>
            <a:ext cx="2523566" cy="2262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2346820" cy="2495918"/>
          </a:xfrm>
          <a:prstGeom prst="rect">
            <a:avLst/>
          </a:prstGeom>
        </p:spPr>
      </p:pic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66" y="476672"/>
            <a:ext cx="2196685" cy="31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48" y="3717032"/>
            <a:ext cx="2315628" cy="23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51720" y="548680"/>
            <a:ext cx="5441848" cy="67323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Дифференциация звуков З - С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endParaRPr lang="ru-RU" sz="27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1918"/>
            <a:ext cx="2592288" cy="16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t="10074" r="4901" b="6207"/>
          <a:stretch/>
        </p:blipFill>
        <p:spPr bwMode="auto">
          <a:xfrm>
            <a:off x="6454698" y="1156787"/>
            <a:ext cx="2247475" cy="21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21887"/>
            <a:ext cx="259228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50" y="3393057"/>
            <a:ext cx="2810513" cy="18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49713" y="1906417"/>
            <a:ext cx="121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70C0"/>
                </a:solidFill>
              </a:rPr>
              <a:t>З</a:t>
            </a:r>
            <a:r>
              <a:rPr lang="ru-RU" b="1" dirty="0"/>
              <a:t>АБОР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3519" y="4288238"/>
            <a:ext cx="121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С</a:t>
            </a:r>
            <a:r>
              <a:rPr lang="ru-RU" b="1" dirty="0" smtClean="0"/>
              <a:t>ЛОН</a:t>
            </a:r>
            <a:endParaRPr lang="ru-RU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68463" y="1923035"/>
            <a:ext cx="1055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B050"/>
                </a:solidFill>
              </a:rPr>
              <a:t>З</a:t>
            </a:r>
            <a:r>
              <a:rPr lang="ru-RU" b="1" dirty="0"/>
              <a:t>ЕБРА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27376" y="4301740"/>
            <a:ext cx="1282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B050"/>
                </a:solidFill>
              </a:rPr>
              <a:t>С</a:t>
            </a:r>
            <a:r>
              <a:rPr lang="ru-RU" b="1" dirty="0" smtClean="0"/>
              <a:t>ИНИЦА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1266759" y="5614176"/>
            <a:ext cx="865187" cy="86518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0058" y="6489700"/>
            <a:ext cx="1398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/>
              <a:t>ТВЁРДЫЙ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7317375" y="5420391"/>
            <a:ext cx="863600" cy="8636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64963" y="6330028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/>
              <a:t>МЯГКИЙ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96" y="1156300"/>
            <a:ext cx="1296665" cy="15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ÐÐ°ÑÑÐ¸Ð½ÐºÐ¸ Ð¿Ð¾ Ð·Ð°Ð¿ÑÐ¾ÑÑ ÐÐÐ£Ð¨ÐÐÐÐ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38" y="4786313"/>
            <a:ext cx="1652723" cy="165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3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864</TotalTime>
  <Words>223</Words>
  <Application>Microsoft Office PowerPoint</Application>
  <PresentationFormat>Экран (4:3)</PresentationFormat>
  <Paragraphs>43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«Где спрятался звук?»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зовут коротышку из цветочного города, в шляпе с большими полями, который никогда ничего не знает?</dc:title>
  <dc:creator>Леха</dc:creator>
  <cp:lastModifiedBy>WIN_10</cp:lastModifiedBy>
  <cp:revision>90</cp:revision>
  <dcterms:created xsi:type="dcterms:W3CDTF">2013-10-26T02:35:08Z</dcterms:created>
  <dcterms:modified xsi:type="dcterms:W3CDTF">2025-12-09T11:15:39Z</dcterms:modified>
</cp:coreProperties>
</file>