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66" r:id="rId3"/>
    <p:sldId id="257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4630400" cy="8229600"/>
  <p:notesSz cx="8229600" cy="14630400"/>
  <p:embeddedFontLst>
    <p:embeddedFont>
      <p:font typeface="Alice" charset="0"/>
      <p:regular r:id="rId13"/>
    </p:embeddedFont>
    <p:embeddedFont>
      <p:font typeface="Calibri" pitchFamily="34" charset="0"/>
      <p:regular r:id="rId14"/>
      <p:bold r:id="rId15"/>
      <p:italic r:id="rId16"/>
      <p:boldItalic r:id="rId17"/>
    </p:embeddedFont>
    <p:embeddedFont>
      <p:font typeface="Lora" charset="-52"/>
      <p:regular r:id="rId1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611"/>
    <p:restoredTop sz="94610"/>
  </p:normalViewPr>
  <p:slideViewPr>
    <p:cSldViewPr snapToGrid="0" snapToObjects="1">
      <p:cViewPr varScale="1">
        <p:scale>
          <a:sx n="75" d="100"/>
          <a:sy n="75" d="100"/>
        </p:scale>
        <p:origin x="-486" y="-84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810731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1F2DE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CFBF8"/>
          </a:solidFill>
          <a:ln/>
        </p:spPr>
      </p:sp>
      <p:pic>
        <p:nvPicPr>
          <p:cNvPr id="4" name="Image 0" descr="preencoded.png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382772" y="1304389"/>
            <a:ext cx="5486400" cy="562082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304330"/>
            <a:ext cx="7556421" cy="310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Использование ресурсов цифровой образовательной среды в инклюзивном образовании для детей </a:t>
            </a:r>
            <a:r>
              <a:rPr lang="en-US" sz="3900" dirty="0" err="1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дошкольного</a:t>
            </a: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 </a:t>
            </a:r>
            <a:r>
              <a:rPr lang="en-US" sz="3900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возраста</a:t>
            </a:r>
            <a:endParaRPr lang="ru-RU" sz="3900" dirty="0" smtClean="0">
              <a:solidFill>
                <a:srgbClr val="233E32"/>
              </a:solidFill>
              <a:latin typeface="Alice" pitchFamily="34" charset="0"/>
              <a:ea typeface="Alice" pitchFamily="34" charset="-122"/>
              <a:cs typeface="Alice" pitchFamily="34" charset="-120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ru-RU" sz="3900" dirty="0" smtClean="0">
              <a:solidFill>
                <a:srgbClr val="233E32"/>
              </a:solidFill>
              <a:latin typeface="Alice" pitchFamily="34" charset="0"/>
              <a:ea typeface="Alice" pitchFamily="34" charset="-122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ru-RU" sz="3900" dirty="0" smtClean="0">
              <a:solidFill>
                <a:srgbClr val="233E32"/>
              </a:solidFill>
              <a:latin typeface="Alice" pitchFamily="34" charset="0"/>
              <a:ea typeface="Alice" pitchFamily="34" charset="-122"/>
            </a:endParaRPr>
          </a:p>
          <a:p>
            <a:pPr marL="0" indent="0" algn="l">
              <a:lnSpc>
                <a:spcPts val="4850"/>
              </a:lnSpc>
              <a:buNone/>
            </a:pPr>
            <a:endParaRPr lang="ru-RU" sz="3900" dirty="0" smtClean="0">
              <a:solidFill>
                <a:srgbClr val="233E32"/>
              </a:solidFill>
              <a:latin typeface="Alice" pitchFamily="34" charset="0"/>
              <a:ea typeface="Alice" pitchFamily="34" charset="-122"/>
            </a:endParaRPr>
          </a:p>
          <a:p>
            <a:pPr marL="0" indent="0" algn="r">
              <a:buNone/>
            </a:pPr>
            <a:r>
              <a:rPr lang="ru-RU" sz="1600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Макшанова</a:t>
            </a:r>
            <a:r>
              <a:rPr lang="ru-RU" sz="160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 И.А., воспитатель </a:t>
            </a:r>
          </a:p>
          <a:p>
            <a:pPr marL="0" indent="0" algn="r">
              <a:buNone/>
            </a:pPr>
            <a:r>
              <a:rPr lang="ru-RU" sz="1600" dirty="0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СПДС «Колосок» ГБОУ СОШ с. </a:t>
            </a:r>
            <a:r>
              <a:rPr lang="ru-RU" sz="1600" dirty="0" err="1" smtClean="0">
                <a:solidFill>
                  <a:srgbClr val="233E32"/>
                </a:solidFill>
                <a:latin typeface="Alice" pitchFamily="34" charset="0"/>
                <a:ea typeface="Alice" pitchFamily="34" charset="-122"/>
              </a:rPr>
              <a:t>Ташелка</a:t>
            </a:r>
            <a:endParaRPr lang="en-US" sz="1600" dirty="0"/>
          </a:p>
        </p:txBody>
      </p:sp>
      <p:sp>
        <p:nvSpPr>
          <p:cNvPr id="4" name="Text 1"/>
          <p:cNvSpPr/>
          <p:nvPr/>
        </p:nvSpPr>
        <p:spPr>
          <a:xfrm>
            <a:off x="6280190" y="4702373"/>
            <a:ext cx="7556421" cy="22227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endParaRPr lang="en-US" sz="155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4450C30-A0FA-4F5D-999F-F3110AF64B6B}"/>
              </a:ext>
            </a:extLst>
          </p:cNvPr>
          <p:cNvSpPr/>
          <p:nvPr/>
        </p:nvSpPr>
        <p:spPr>
          <a:xfrm>
            <a:off x="12833498" y="7772400"/>
            <a:ext cx="171184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64858" y="832485"/>
            <a:ext cx="13100685" cy="119491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700"/>
              </a:lnSpc>
              <a:buNone/>
            </a:pPr>
            <a:r>
              <a:rPr lang="en-US" sz="37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Заключение: цифровая среда как ключ к равным возможностям</a:t>
            </a:r>
            <a:endParaRPr lang="en-US" sz="3750" dirty="0"/>
          </a:p>
        </p:txBody>
      </p:sp>
      <p:sp>
        <p:nvSpPr>
          <p:cNvPr id="3" name="Text 1"/>
          <p:cNvSpPr/>
          <p:nvPr/>
        </p:nvSpPr>
        <p:spPr>
          <a:xfrm>
            <a:off x="764858" y="2409825"/>
            <a:ext cx="13100685" cy="91761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Цифровая образовательная среда (ЦОС) является не просто вспомогательным инструментом, но и мощным катализатором для трансформации инклюзивного дошкольного образования. Она открывает двери к новым возможностям, делая обучение более доступным, персонализированным и эффективным для каждого ребенка, независимо от его особенностей.</a:t>
            </a:r>
            <a:endParaRPr lang="en-US" sz="1500" dirty="0"/>
          </a:p>
        </p:txBody>
      </p:sp>
      <p:sp>
        <p:nvSpPr>
          <p:cNvPr id="4" name="Shape 2"/>
          <p:cNvSpPr/>
          <p:nvPr/>
        </p:nvSpPr>
        <p:spPr>
          <a:xfrm>
            <a:off x="764858" y="3542467"/>
            <a:ext cx="13100685" cy="3854648"/>
          </a:xfrm>
          <a:prstGeom prst="roundRect">
            <a:avLst>
              <a:gd name="adj" fmla="val 744"/>
            </a:avLst>
          </a:prstGeom>
          <a:solidFill>
            <a:srgbClr val="F0EDE6"/>
          </a:solidFill>
          <a:ln/>
        </p:spPr>
      </p:sp>
      <p:sp>
        <p:nvSpPr>
          <p:cNvPr id="5" name="Shape 3"/>
          <p:cNvSpPr/>
          <p:nvPr/>
        </p:nvSpPr>
        <p:spPr>
          <a:xfrm>
            <a:off x="764858" y="3542467"/>
            <a:ext cx="4366855" cy="3854648"/>
          </a:xfrm>
          <a:prstGeom prst="roundRect">
            <a:avLst>
              <a:gd name="adj" fmla="val 744"/>
            </a:avLst>
          </a:prstGeom>
          <a:solidFill>
            <a:srgbClr val="F0EDE6"/>
          </a:solidFill>
          <a:ln/>
        </p:spPr>
      </p:sp>
      <p:sp>
        <p:nvSpPr>
          <p:cNvPr id="6" name="Text 4"/>
          <p:cNvSpPr/>
          <p:nvPr/>
        </p:nvSpPr>
        <p:spPr>
          <a:xfrm>
            <a:off x="956072" y="3733681"/>
            <a:ext cx="3323749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Трансформация образования</a:t>
            </a:r>
            <a:endParaRPr lang="en-US" sz="1850" dirty="0"/>
          </a:p>
        </p:txBody>
      </p:sp>
      <p:sp>
        <p:nvSpPr>
          <p:cNvPr id="7" name="Text 5"/>
          <p:cNvSpPr/>
          <p:nvPr/>
        </p:nvSpPr>
        <p:spPr>
          <a:xfrm>
            <a:off x="956072" y="4147185"/>
            <a:ext cx="3697605" cy="24469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Цифровые ресурсы позволяют преодолевать традиционные барьеры, создавая гибкие и адаптивные образовательные программы. Это не просто добавление технологий, а переосмысление самого подхода к обучению детей с особыми потребностями.</a:t>
            </a:r>
            <a:endParaRPr lang="en-US" sz="1500" dirty="0"/>
          </a:p>
        </p:txBody>
      </p:sp>
      <p:sp>
        <p:nvSpPr>
          <p:cNvPr id="8" name="Shape 6"/>
          <p:cNvSpPr/>
          <p:nvPr/>
        </p:nvSpPr>
        <p:spPr>
          <a:xfrm>
            <a:off x="5131713" y="3542467"/>
            <a:ext cx="4366855" cy="3854648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9" name="Shape 7"/>
          <p:cNvSpPr/>
          <p:nvPr/>
        </p:nvSpPr>
        <p:spPr>
          <a:xfrm>
            <a:off x="5131713" y="3542467"/>
            <a:ext cx="22860" cy="3854648"/>
          </a:xfrm>
          <a:prstGeom prst="roundRect">
            <a:avLst>
              <a:gd name="adj" fmla="val 125469"/>
            </a:avLst>
          </a:prstGeom>
          <a:solidFill>
            <a:srgbClr val="D6D3CC"/>
          </a:solidFill>
          <a:ln/>
        </p:spPr>
      </p:sp>
      <p:sp>
        <p:nvSpPr>
          <p:cNvPr id="10" name="Text 8"/>
          <p:cNvSpPr/>
          <p:nvPr/>
        </p:nvSpPr>
        <p:spPr>
          <a:xfrm>
            <a:off x="5609749" y="3733681"/>
            <a:ext cx="2606873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Раскрытие потенциала</a:t>
            </a:r>
            <a:endParaRPr lang="en-US" sz="1850" dirty="0"/>
          </a:p>
        </p:txBody>
      </p:sp>
      <p:sp>
        <p:nvSpPr>
          <p:cNvPr id="11" name="Text 9"/>
          <p:cNvSpPr/>
          <p:nvPr/>
        </p:nvSpPr>
        <p:spPr>
          <a:xfrm>
            <a:off x="5609749" y="4147185"/>
            <a:ext cx="3410783" cy="3058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Благодаря индивидуализированным заданиям, интерактивным форматам и мультимедийному контенту, каждый ребенок получает возможность раскрыть свой уникальный потенциал. Цифровые инструменты стимулируют развитие когнитивных, речевых и социальных навыков, повышая мотивацию к обучению.</a:t>
            </a:r>
            <a:endParaRPr lang="en-US" sz="1500" dirty="0"/>
          </a:p>
        </p:txBody>
      </p:sp>
      <p:sp>
        <p:nvSpPr>
          <p:cNvPr id="12" name="Shape 10"/>
          <p:cNvSpPr/>
          <p:nvPr/>
        </p:nvSpPr>
        <p:spPr>
          <a:xfrm>
            <a:off x="4892754" y="5230713"/>
            <a:ext cx="478036" cy="478036"/>
          </a:xfrm>
          <a:prstGeom prst="roundRect">
            <a:avLst>
              <a:gd name="adj" fmla="val 6000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9498568" y="3542467"/>
            <a:ext cx="4366855" cy="3854648"/>
          </a:xfrm>
          <a:prstGeom prst="rect">
            <a:avLst/>
          </a:prstGeom>
          <a:solidFill>
            <a:srgbClr val="F0EDE6"/>
          </a:solidFill>
          <a:ln/>
        </p:spPr>
      </p:sp>
      <p:sp>
        <p:nvSpPr>
          <p:cNvPr id="15" name="Shape 12"/>
          <p:cNvSpPr/>
          <p:nvPr/>
        </p:nvSpPr>
        <p:spPr>
          <a:xfrm>
            <a:off x="9498568" y="3542467"/>
            <a:ext cx="22860" cy="3854648"/>
          </a:xfrm>
          <a:prstGeom prst="roundRect">
            <a:avLst>
              <a:gd name="adj" fmla="val 125469"/>
            </a:avLst>
          </a:prstGeom>
          <a:solidFill>
            <a:srgbClr val="D6D3CC"/>
          </a:solidFill>
          <a:ln/>
        </p:spPr>
      </p:sp>
      <p:sp>
        <p:nvSpPr>
          <p:cNvPr id="16" name="Text 13"/>
          <p:cNvSpPr/>
          <p:nvPr/>
        </p:nvSpPr>
        <p:spPr>
          <a:xfrm>
            <a:off x="9976604" y="3733681"/>
            <a:ext cx="2621161" cy="29884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350"/>
              </a:lnSpc>
              <a:buNone/>
            </a:pPr>
            <a:r>
              <a:rPr lang="en-US" sz="18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Непрерывное развитие</a:t>
            </a:r>
            <a:endParaRPr lang="en-US" sz="1850" dirty="0"/>
          </a:p>
        </p:txBody>
      </p:sp>
      <p:sp>
        <p:nvSpPr>
          <p:cNvPr id="17" name="Text 14"/>
          <p:cNvSpPr/>
          <p:nvPr/>
        </p:nvSpPr>
        <p:spPr>
          <a:xfrm>
            <a:off x="9976604" y="4147185"/>
            <a:ext cx="3697605" cy="3058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5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Для дальнейшего прогресса важно продолжать инвестировать в разработку новых технологий, обеспечивать качественное обучение специалистов и расширять доступ к цифровым инструментам для всех дошкольных учреждений. Только так мы сможем создать по-настоящему инклюзивное общество, где каждый ребенок имеет равные шансы на успех.</a:t>
            </a:r>
            <a:endParaRPr lang="en-US" sz="1500" dirty="0"/>
          </a:p>
        </p:txBody>
      </p:sp>
      <p:sp>
        <p:nvSpPr>
          <p:cNvPr id="18" name="Shape 15"/>
          <p:cNvSpPr/>
          <p:nvPr/>
        </p:nvSpPr>
        <p:spPr>
          <a:xfrm>
            <a:off x="9259610" y="5230713"/>
            <a:ext cx="478036" cy="478036"/>
          </a:xfrm>
          <a:prstGeom prst="roundRect">
            <a:avLst>
              <a:gd name="adj" fmla="val 6000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3CC64CF9-147D-4E4B-B2BE-F3B0A9CC1B6F}"/>
              </a:ext>
            </a:extLst>
          </p:cNvPr>
          <p:cNvSpPr/>
          <p:nvPr/>
        </p:nvSpPr>
        <p:spPr>
          <a:xfrm>
            <a:off x="12801600" y="7729870"/>
            <a:ext cx="1754372" cy="49973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6280190" y="1304330"/>
            <a:ext cx="7556421" cy="310038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endParaRPr lang="en-US" sz="3900" dirty="0"/>
          </a:p>
        </p:txBody>
      </p:sp>
      <p:sp>
        <p:nvSpPr>
          <p:cNvPr id="4" name="Text 1"/>
          <p:cNvSpPr/>
          <p:nvPr/>
        </p:nvSpPr>
        <p:spPr>
          <a:xfrm>
            <a:off x="6280190" y="3997234"/>
            <a:ext cx="7997513" cy="292791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000" dirty="0">
                <a:solidFill>
                  <a:srgbClr val="2C2821"/>
                </a:solidFill>
                <a:latin typeface="Times New Roman" pitchFamily="18" charset="0"/>
                <a:ea typeface="Lora" pitchFamily="34" charset="-122"/>
                <a:cs typeface="Times New Roman" pitchFamily="18" charset="0"/>
              </a:rPr>
              <a:t>В современном мире, где цифровые технологии становятся неотъемлемой частью повседневной жизни, инклюзивное образование для детей дошкольного возраста получает новые возможности для развития. Этот доклад посвящен исследованию потенциала цифровой образовательной среды в создании доступного, персонализированного и эффективного обучения для каждого ребенка, особенно для тех, кто имеет особые образовательные потребности.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F4450C30-A0FA-4F5D-999F-F3110AF64B6B}"/>
              </a:ext>
            </a:extLst>
          </p:cNvPr>
          <p:cNvSpPr/>
          <p:nvPr/>
        </p:nvSpPr>
        <p:spPr>
          <a:xfrm>
            <a:off x="12833498" y="7772400"/>
            <a:ext cx="1711842" cy="4572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49" name="Picture 1" descr="C:\Users\Марина\Desktop\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3452" y="428400"/>
            <a:ext cx="5836737" cy="734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95523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Инклюзивное дошкольное образование: вызовы и задачи</a:t>
            </a:r>
            <a:endParaRPr lang="en-US" sz="3900" dirty="0"/>
          </a:p>
        </p:txBody>
      </p:sp>
      <p:sp>
        <p:nvSpPr>
          <p:cNvPr id="3" name="Shape 1"/>
          <p:cNvSpPr/>
          <p:nvPr/>
        </p:nvSpPr>
        <p:spPr>
          <a:xfrm>
            <a:off x="793790" y="2592229"/>
            <a:ext cx="4215289" cy="4682133"/>
          </a:xfrm>
          <a:prstGeom prst="roundRect">
            <a:avLst>
              <a:gd name="adj" fmla="val 260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770930" y="2592229"/>
            <a:ext cx="91440" cy="4682133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5" name="Text 3"/>
          <p:cNvSpPr/>
          <p:nvPr/>
        </p:nvSpPr>
        <p:spPr>
          <a:xfrm>
            <a:off x="1083588" y="2813447"/>
            <a:ext cx="2904768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Инклюзия и интеграция</a:t>
            </a:r>
            <a:endParaRPr lang="en-US" sz="1950" dirty="0"/>
          </a:p>
        </p:txBody>
      </p:sp>
      <p:sp>
        <p:nvSpPr>
          <p:cNvPr id="6" name="Text 4"/>
          <p:cNvSpPr/>
          <p:nvPr/>
        </p:nvSpPr>
        <p:spPr>
          <a:xfrm>
            <a:off x="1083588" y="3242667"/>
            <a:ext cx="3704273" cy="381047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Инклюзия — это не просто присутствие детей с особыми образовательными потребностями в общих группах, а их полноценная интеграция в образовательный процесс. Это означает создание такой среды, где каждый ребенок чувствует себя принятым, значимым и успешным, независимо от своих особенностей. Это достигается через адаптацию учебных программ, методов и материалов.</a:t>
            </a:r>
            <a:endParaRPr lang="en-US" sz="1550" dirty="0"/>
          </a:p>
        </p:txBody>
      </p:sp>
      <p:sp>
        <p:nvSpPr>
          <p:cNvPr id="7" name="Shape 5"/>
          <p:cNvSpPr/>
          <p:nvPr/>
        </p:nvSpPr>
        <p:spPr>
          <a:xfrm>
            <a:off x="5207437" y="2592229"/>
            <a:ext cx="4215408" cy="4682133"/>
          </a:xfrm>
          <a:prstGeom prst="roundRect">
            <a:avLst>
              <a:gd name="adj" fmla="val 260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8" name="Shape 6"/>
          <p:cNvSpPr/>
          <p:nvPr/>
        </p:nvSpPr>
        <p:spPr>
          <a:xfrm>
            <a:off x="5184577" y="2592229"/>
            <a:ext cx="91440" cy="4682133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9" name="Text 7"/>
          <p:cNvSpPr/>
          <p:nvPr/>
        </p:nvSpPr>
        <p:spPr>
          <a:xfrm>
            <a:off x="5497235" y="2813447"/>
            <a:ext cx="3704392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Особенности психофизического развития</a:t>
            </a:r>
            <a:endParaRPr lang="en-US" sz="1950" dirty="0"/>
          </a:p>
        </p:txBody>
      </p:sp>
      <p:sp>
        <p:nvSpPr>
          <p:cNvPr id="10" name="Text 8"/>
          <p:cNvSpPr/>
          <p:nvPr/>
        </p:nvSpPr>
        <p:spPr>
          <a:xfrm>
            <a:off x="5497235" y="3552825"/>
            <a:ext cx="3704392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Дети с особыми образовательными потребностями имеют уникальные психофизические особенности, которые требуют индивидуального подхода. Это может быть связано с нарушениями зрения, слуха, речи, опорно-двигательного аппарата, интеллектуального развития или эмоционально-волевой сферы. Традиционные методы обучения часто оказываются недостаточными.</a:t>
            </a:r>
            <a:endParaRPr lang="en-US" sz="1550" dirty="0"/>
          </a:p>
        </p:txBody>
      </p:sp>
      <p:sp>
        <p:nvSpPr>
          <p:cNvPr id="11" name="Shape 9"/>
          <p:cNvSpPr/>
          <p:nvPr/>
        </p:nvSpPr>
        <p:spPr>
          <a:xfrm>
            <a:off x="9621203" y="2592229"/>
            <a:ext cx="4215289" cy="4682133"/>
          </a:xfrm>
          <a:prstGeom prst="roundRect">
            <a:avLst>
              <a:gd name="adj" fmla="val 2603"/>
            </a:avLst>
          </a:prstGeom>
          <a:solidFill>
            <a:srgbClr val="FCFBF8"/>
          </a:solidFill>
          <a:ln w="22860">
            <a:solidFill>
              <a:srgbClr val="D6D3CC"/>
            </a:solidFill>
            <a:prstDash val="solid"/>
          </a:ln>
        </p:spPr>
      </p:sp>
      <p:sp>
        <p:nvSpPr>
          <p:cNvPr id="12" name="Shape 10"/>
          <p:cNvSpPr/>
          <p:nvPr/>
        </p:nvSpPr>
        <p:spPr>
          <a:xfrm>
            <a:off x="9598343" y="2592229"/>
            <a:ext cx="91440" cy="4682133"/>
          </a:xfrm>
          <a:prstGeom prst="roundRect">
            <a:avLst>
              <a:gd name="adj" fmla="val 32558"/>
            </a:avLst>
          </a:prstGeom>
          <a:solidFill>
            <a:srgbClr val="1B5F39"/>
          </a:solidFill>
          <a:ln/>
        </p:spPr>
      </p:sp>
      <p:sp>
        <p:nvSpPr>
          <p:cNvPr id="13" name="Text 11"/>
          <p:cNvSpPr/>
          <p:nvPr/>
        </p:nvSpPr>
        <p:spPr>
          <a:xfrm>
            <a:off x="9911001" y="2813447"/>
            <a:ext cx="3148489" cy="3101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Создание доступной среды</a:t>
            </a:r>
            <a:endParaRPr lang="en-US" sz="1950" dirty="0"/>
          </a:p>
        </p:txBody>
      </p:sp>
      <p:sp>
        <p:nvSpPr>
          <p:cNvPr id="14" name="Text 12"/>
          <p:cNvSpPr/>
          <p:nvPr/>
        </p:nvSpPr>
        <p:spPr>
          <a:xfrm>
            <a:off x="9911001" y="3242667"/>
            <a:ext cx="3704273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Основная задача инклюзивного образования — создать доступную, комфортную и эффективную образовательную среду для всех детей. Это включает в себя не только физическую доступность, но и психологическую безопасность, а также педагогические подходы, которые учитывают разнообразные потребности учащихся.</a:t>
            </a:r>
            <a:endParaRPr lang="en-US" sz="1550" dirty="0"/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D14BBFC8-63FF-4D3C-8FA9-17F4C3815636}"/>
              </a:ext>
            </a:extLst>
          </p:cNvPr>
          <p:cNvSpPr/>
          <p:nvPr/>
        </p:nvSpPr>
        <p:spPr>
          <a:xfrm>
            <a:off x="12865395" y="7671198"/>
            <a:ext cx="1658679" cy="4839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511612" y="351711"/>
            <a:ext cx="7707868" cy="39969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Цифровая образовательная среда: что это и зачем?</a:t>
            </a:r>
            <a:endParaRPr lang="en-US" sz="2500" dirty="0"/>
          </a:p>
        </p:txBody>
      </p:sp>
      <p:sp>
        <p:nvSpPr>
          <p:cNvPr id="3" name="Text 1"/>
          <p:cNvSpPr/>
          <p:nvPr/>
        </p:nvSpPr>
        <p:spPr>
          <a:xfrm>
            <a:off x="511612" y="1007150"/>
            <a:ext cx="13607177" cy="409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Цифровая образовательная среда (ЦОС) представляет собой мощный инструмент для трансформации образовательного процесса, особенно в контексте инклюзии. Она включает в себя целый комплекс компонентов, каждый из которых играет свою роль в создании адаптивного и мотивирующего обучения.</a:t>
            </a:r>
            <a:endParaRPr lang="en-US" sz="1000" dirty="0"/>
          </a:p>
        </p:txBody>
      </p:sp>
      <p:sp>
        <p:nvSpPr>
          <p:cNvPr id="4" name="Text 2"/>
          <p:cNvSpPr/>
          <p:nvPr/>
        </p:nvSpPr>
        <p:spPr>
          <a:xfrm>
            <a:off x="511612" y="1687949"/>
            <a:ext cx="2597229" cy="239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Ключевые компоненты ЦОС</a:t>
            </a:r>
            <a:endParaRPr lang="en-US" sz="1500" dirty="0"/>
          </a:p>
        </p:txBody>
      </p:sp>
      <p:sp>
        <p:nvSpPr>
          <p:cNvPr id="5" name="Text 3"/>
          <p:cNvSpPr/>
          <p:nvPr/>
        </p:nvSpPr>
        <p:spPr>
          <a:xfrm>
            <a:off x="511612" y="2055495"/>
            <a:ext cx="6647617" cy="204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Цифровые платформы: онлайн-сервисы и системы управления обучением.</a:t>
            </a:r>
            <a:endParaRPr lang="en-US" sz="1000" dirty="0"/>
          </a:p>
        </p:txBody>
      </p:sp>
      <p:sp>
        <p:nvSpPr>
          <p:cNvPr id="6" name="Text 4"/>
          <p:cNvSpPr/>
          <p:nvPr/>
        </p:nvSpPr>
        <p:spPr>
          <a:xfrm>
            <a:off x="511612" y="2304812"/>
            <a:ext cx="6647617" cy="409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Приложения: развивающие игры и интерактивные программы для мобильных устройств и компьютеров.</a:t>
            </a:r>
            <a:endParaRPr lang="en-US" sz="1000" dirty="0"/>
          </a:p>
        </p:txBody>
      </p:sp>
      <p:sp>
        <p:nvSpPr>
          <p:cNvPr id="7" name="Text 5"/>
          <p:cNvSpPr/>
          <p:nvPr/>
        </p:nvSpPr>
        <p:spPr>
          <a:xfrm>
            <a:off x="511612" y="2758678"/>
            <a:ext cx="6647617" cy="204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Мультимедийные ресурсы: видео, аудио, интерактивные презентации, электронные книги.</a:t>
            </a:r>
            <a:endParaRPr lang="en-US" sz="1000" dirty="0"/>
          </a:p>
        </p:txBody>
      </p:sp>
      <p:sp>
        <p:nvSpPr>
          <p:cNvPr id="8" name="Text 6"/>
          <p:cNvSpPr/>
          <p:nvPr/>
        </p:nvSpPr>
        <p:spPr>
          <a:xfrm>
            <a:off x="511612" y="3007995"/>
            <a:ext cx="6647617" cy="204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Коммуникационные инструменты: мессенджеры, форумы, видеоконференции для взаимодействия.</a:t>
            </a:r>
            <a:endParaRPr lang="en-US" sz="10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612" y="3356372"/>
            <a:ext cx="6647617" cy="3730466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7478792" y="1687949"/>
            <a:ext cx="4322921" cy="23967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r>
              <a:rPr lang="en-US" sz="1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Преимущества для инклюзивного образования</a:t>
            </a:r>
            <a:endParaRPr lang="en-US" sz="1500" dirty="0"/>
          </a:p>
        </p:txBody>
      </p:sp>
      <p:sp>
        <p:nvSpPr>
          <p:cNvPr id="11" name="Text 8"/>
          <p:cNvSpPr/>
          <p:nvPr/>
        </p:nvSpPr>
        <p:spPr>
          <a:xfrm>
            <a:off x="7478792" y="2055495"/>
            <a:ext cx="6647617" cy="2045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Персонализация обучения: возможность адаптировать темп и содержание под каждого ребенка.</a:t>
            </a:r>
            <a:endParaRPr lang="en-US" sz="1000" dirty="0"/>
          </a:p>
        </p:txBody>
      </p:sp>
      <p:sp>
        <p:nvSpPr>
          <p:cNvPr id="12" name="Text 9"/>
          <p:cNvSpPr/>
          <p:nvPr/>
        </p:nvSpPr>
        <p:spPr>
          <a:xfrm>
            <a:off x="7478792" y="2304812"/>
            <a:ext cx="6647617" cy="409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Поддержка педагогов: доступ к методическим материалам, инструментам для мониторинга прогресса.</a:t>
            </a:r>
            <a:endParaRPr lang="en-US" sz="1000" dirty="0"/>
          </a:p>
        </p:txBody>
      </p:sp>
      <p:sp>
        <p:nvSpPr>
          <p:cNvPr id="13" name="Text 10"/>
          <p:cNvSpPr/>
          <p:nvPr/>
        </p:nvSpPr>
        <p:spPr>
          <a:xfrm>
            <a:off x="7478792" y="2758678"/>
            <a:ext cx="6647617" cy="409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Учет индивидуальных особенностей: специальные настройки для детей с ОВЗ (например, озвучивание текста, увеличение шрифта, управление с помощью касаний).</a:t>
            </a:r>
            <a:endParaRPr lang="en-US" sz="1000" dirty="0"/>
          </a:p>
        </p:txBody>
      </p:sp>
      <p:sp>
        <p:nvSpPr>
          <p:cNvPr id="14" name="Text 11"/>
          <p:cNvSpPr/>
          <p:nvPr/>
        </p:nvSpPr>
        <p:spPr>
          <a:xfrm>
            <a:off x="7478792" y="3212544"/>
            <a:ext cx="6647617" cy="4090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600"/>
              </a:lnSpc>
              <a:buSzPct val="100000"/>
              <a:buChar char="•"/>
            </a:pPr>
            <a:r>
              <a:rPr lang="en-US" sz="10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Снижение барьеров: преодоление трудностей, связанных с физическими или сенсорными ограничениями.</a:t>
            </a:r>
            <a:endParaRPr lang="en-US" sz="1000" dirty="0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1564" y="3666410"/>
            <a:ext cx="6647617" cy="4433888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24495" y="498991"/>
            <a:ext cx="13181409" cy="11318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Преимущества цифровых технологий в инклюзивном дошкольном образовании</a:t>
            </a:r>
            <a:endParaRPr lang="en-US" sz="35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495" y="1992987"/>
            <a:ext cx="905589" cy="1912501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1811179" y="2174081"/>
            <a:ext cx="4371142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Повышение мотивации и вовлеченности</a:t>
            </a:r>
            <a:endParaRPr lang="en-US" sz="1750" dirty="0"/>
          </a:p>
        </p:txBody>
      </p:sp>
      <p:sp>
        <p:nvSpPr>
          <p:cNvPr id="5" name="Text 2"/>
          <p:cNvSpPr/>
          <p:nvPr/>
        </p:nvSpPr>
        <p:spPr>
          <a:xfrm>
            <a:off x="1811179" y="2565678"/>
            <a:ext cx="12094726" cy="1158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Цифровые образовательные ресурсы, такие как интерактивные игры, анимированные уроки и виртуальные экскурсии, привлекают внимание детей яркой графикой и звуком. Это особенно важно для детей с особыми образовательными потребностями, которые часто испытывают трудности с концентрацией. Интерактивность способствует активному участию, превращая обучение в увлекательную игру.</a:t>
            </a:r>
            <a:endParaRPr lang="en-US" sz="1400" dirty="0"/>
          </a:p>
        </p:txBody>
      </p:sp>
      <p:pic>
        <p:nvPicPr>
          <p:cNvPr id="6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495" y="3905488"/>
            <a:ext cx="905589" cy="1912501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811179" y="4086582"/>
            <a:ext cx="3421380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Развитие когнитивных навыков</a:t>
            </a:r>
            <a:endParaRPr lang="en-US" sz="1750" dirty="0"/>
          </a:p>
        </p:txBody>
      </p:sp>
      <p:sp>
        <p:nvSpPr>
          <p:cNvPr id="8" name="Text 4"/>
          <p:cNvSpPr/>
          <p:nvPr/>
        </p:nvSpPr>
        <p:spPr>
          <a:xfrm>
            <a:off x="1811179" y="4478179"/>
            <a:ext cx="12094726" cy="1158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Использование цифровых технологий доказало свою эффективность в развитии внимания, памяти, речи и мышления. Например, у детей с задержкой психического развития (ЗПР) наблюдается рост показателей до 23% при регулярном использовании адаптированных цифровых программ. Эти инструменты предлагают разнообразные упражнения, которые стимулируют мозг и помогают формировать новые нейронные связи.</a:t>
            </a:r>
            <a:endParaRPr lang="en-US" sz="140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495" y="5817989"/>
            <a:ext cx="905589" cy="1912501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811179" y="5999083"/>
            <a:ext cx="2264093" cy="2830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Адаптация контента</a:t>
            </a: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811179" y="6390680"/>
            <a:ext cx="12094726" cy="11587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Цифровые ресурсы позволяют легко адаптировать контент под разные виды нарушений. Для детей с нарушениями зрения доступны программы с крупным шрифтом, высоким контрастом и голосовым сопровождением. Для детей с нарушениями слуха — видео с субтитрами и сурдопереводом. Дети с нарушениями моторики могут использовать специальные интерфейсы, сенсорные экраны или голосовое управление. Такая гибкость делает обучение по-настоящему инклюзивным.</a:t>
            </a:r>
            <a:endParaRPr lang="en-US" sz="1400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135FC44-4A8D-498B-B932-A49ED9043DFB}"/>
              </a:ext>
            </a:extLst>
          </p:cNvPr>
          <p:cNvSpPr/>
          <p:nvPr/>
        </p:nvSpPr>
        <p:spPr>
          <a:xfrm>
            <a:off x="12737805" y="7730490"/>
            <a:ext cx="1892595" cy="4034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14933" y="285274"/>
            <a:ext cx="7898249" cy="32408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50"/>
              </a:lnSpc>
              <a:buNone/>
            </a:pPr>
            <a:r>
              <a:rPr lang="en-US" sz="20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Реальный опыт: эксперимент в детском саду №98, Магнитогорск</a:t>
            </a:r>
            <a:endParaRPr lang="en-US" sz="2000" dirty="0"/>
          </a:p>
        </p:txBody>
      </p:sp>
      <p:sp>
        <p:nvSpPr>
          <p:cNvPr id="3" name="Text 1"/>
          <p:cNvSpPr/>
          <p:nvPr/>
        </p:nvSpPr>
        <p:spPr>
          <a:xfrm>
            <a:off x="414933" y="816769"/>
            <a:ext cx="13800534" cy="331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Пример успешной интеграции цифровых технологий в инклюзивное образование демонстрирует эксперимент, проведенный в детском саду №98 города Магнитогорска. Этот кейс показывает, как правильно подобранные инструменты могут значительно улучшить результаты.</a:t>
            </a:r>
            <a:endParaRPr lang="en-US" sz="1400" dirty="0"/>
          </a:p>
        </p:txBody>
      </p:sp>
      <p:sp>
        <p:nvSpPr>
          <p:cNvPr id="4" name="Text 2"/>
          <p:cNvSpPr/>
          <p:nvPr/>
        </p:nvSpPr>
        <p:spPr>
          <a:xfrm>
            <a:off x="414933" y="1368862"/>
            <a:ext cx="1789867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Описание эксперимента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14933" y="1666994"/>
            <a:ext cx="8179118" cy="127052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endParaRPr lang="en-US" sz="1400" dirty="0"/>
          </a:p>
        </p:txBody>
      </p:sp>
      <p:sp>
        <p:nvSpPr>
          <p:cNvPr id="6" name="Text 4"/>
          <p:cNvSpPr/>
          <p:nvPr/>
        </p:nvSpPr>
        <p:spPr>
          <a:xfrm>
            <a:off x="134064" y="3186478"/>
            <a:ext cx="8179118" cy="40590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300"/>
              </a:lnSpc>
              <a:buSzPct val="100000"/>
              <a:buChar char="•"/>
            </a:pPr>
            <a:endParaRPr lang="en-US" sz="1400" dirty="0"/>
          </a:p>
        </p:txBody>
      </p:sp>
      <p:sp>
        <p:nvSpPr>
          <p:cNvPr id="7" name="Text 5"/>
          <p:cNvSpPr/>
          <p:nvPr/>
        </p:nvSpPr>
        <p:spPr>
          <a:xfrm>
            <a:off x="134064" y="3651435"/>
            <a:ext cx="8179118" cy="331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00"/>
              </a:lnSpc>
              <a:buSzPct val="100000"/>
              <a:buChar char="•"/>
            </a:pPr>
            <a:endParaRPr lang="en-US" sz="1400" dirty="0"/>
          </a:p>
        </p:txBody>
      </p:sp>
      <p:pic>
        <p:nvPicPr>
          <p:cNvPr id="9" name="Image 0" descr="preencoded.png"/>
          <p:cNvPicPr>
            <a:picLocks noChangeAspect="1"/>
          </p:cNvPicPr>
          <p:nvPr/>
        </p:nvPicPr>
        <p:blipFill rotWithShape="1">
          <a:blip r:embed="rId3"/>
          <a:srcRect t="1" b="9849"/>
          <a:stretch/>
        </p:blipFill>
        <p:spPr>
          <a:xfrm>
            <a:off x="414933" y="3798371"/>
            <a:ext cx="6581290" cy="4286568"/>
          </a:xfrm>
          <a:prstGeom prst="rect">
            <a:avLst/>
          </a:prstGeom>
        </p:spPr>
      </p:pic>
      <p:sp>
        <p:nvSpPr>
          <p:cNvPr id="10" name="Text 7"/>
          <p:cNvSpPr/>
          <p:nvPr/>
        </p:nvSpPr>
        <p:spPr>
          <a:xfrm>
            <a:off x="8854559" y="1368862"/>
            <a:ext cx="1835825" cy="19442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500"/>
              </a:lnSpc>
              <a:buNone/>
            </a:pPr>
            <a:r>
              <a:rPr lang="en-US" sz="14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Достигнутые результаты</a:t>
            </a:r>
            <a:endParaRPr lang="en-US" sz="1400" dirty="0"/>
          </a:p>
        </p:txBody>
      </p:sp>
      <p:sp>
        <p:nvSpPr>
          <p:cNvPr id="11" name="Text 8"/>
          <p:cNvSpPr/>
          <p:nvPr/>
        </p:nvSpPr>
        <p:spPr>
          <a:xfrm>
            <a:off x="8773886" y="1652994"/>
            <a:ext cx="5368409" cy="5528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3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 итогам эксперимента были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зафиксированы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следующие</a:t>
            </a:r>
            <a:endParaRPr lang="en-US" sz="1400" dirty="0">
              <a:solidFill>
                <a:srgbClr val="2C2821"/>
              </a:solidFill>
              <a:latin typeface="Lora" pitchFamily="34" charset="0"/>
              <a:ea typeface="Lora" pitchFamily="34" charset="-122"/>
              <a:cs typeface="Lora" pitchFamily="34" charset="-120"/>
            </a:endParaRPr>
          </a:p>
          <a:p>
            <a:pPr marL="0" indent="0" algn="l">
              <a:lnSpc>
                <a:spcPts val="13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значительные улучшения:</a:t>
            </a:r>
            <a:endParaRPr lang="en-US" sz="1400" dirty="0"/>
          </a:p>
        </p:txBody>
      </p:sp>
      <p:sp>
        <p:nvSpPr>
          <p:cNvPr id="12" name="Text 9"/>
          <p:cNvSpPr/>
          <p:nvPr/>
        </p:nvSpPr>
        <p:spPr>
          <a:xfrm>
            <a:off x="8414216" y="2062306"/>
            <a:ext cx="5368409" cy="17360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300"/>
              </a:lnSpc>
              <a:buSzPct val="100000"/>
              <a:buChar char="•"/>
            </a:pP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Когнитивные навыки: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У детей улучшились показатели внимания, памяти, логического мышления и восприятия информации. Отмечался прогресс в решении задач, требующих анализа 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синтеза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</a:p>
          <a:p>
            <a:pPr marL="342900" indent="-342900">
              <a:lnSpc>
                <a:spcPts val="1300"/>
              </a:lnSpc>
              <a:buSzPct val="100000"/>
              <a:buFontTx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Речевые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навыки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Значительно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возрос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словарный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запас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улучшилась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связная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речь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фонематический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слух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Интерактивные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упражнения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стимулировали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детей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к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активному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использованию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речи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342900" indent="-342900">
              <a:lnSpc>
                <a:spcPts val="1300"/>
              </a:lnSpc>
              <a:buSzPct val="100000"/>
              <a:buFontTx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Социальная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адаптация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стали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более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открытыми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к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общению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улучшилось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взаимодействие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сверстниками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взрослыми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Игровая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форма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занятий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способствовала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формированию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положительных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социальных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навыков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342900" indent="-342900">
              <a:lnSpc>
                <a:spcPts val="1300"/>
              </a:lnSpc>
              <a:buSzPct val="100000"/>
              <a:buFontTx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Мотивация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к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обучению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У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детей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вырос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интерес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к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учебному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процессу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они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стали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более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активными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инициативными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занятиях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342900" indent="-342900" algn="l">
              <a:lnSpc>
                <a:spcPts val="1300"/>
              </a:lnSpc>
              <a:buSzPct val="100000"/>
              <a:buChar char="•"/>
            </a:pPr>
            <a:endParaRPr lang="en-US" sz="800" dirty="0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7CABA017-35B7-401E-B6DC-30DB833735F6}"/>
              </a:ext>
            </a:extLst>
          </p:cNvPr>
          <p:cNvSpPr/>
          <p:nvPr/>
        </p:nvSpPr>
        <p:spPr>
          <a:xfrm>
            <a:off x="12822865" y="7676707"/>
            <a:ext cx="1807535" cy="55289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330CA1EF-83DC-4EB9-A6AF-A3C08F009EAB}"/>
              </a:ext>
            </a:extLst>
          </p:cNvPr>
          <p:cNvSpPr/>
          <p:nvPr/>
        </p:nvSpPr>
        <p:spPr>
          <a:xfrm>
            <a:off x="235098" y="1770026"/>
            <a:ext cx="7315200" cy="244554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300"/>
              </a:lnSpc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эксперименте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участвовало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68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детей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с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ограниченными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возможностями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здоровья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(ОВЗ),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которые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были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включены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в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инклюзивные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группы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В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течение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учебного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года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для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них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проводились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регулярные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занятия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с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использованием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цифровых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образовательных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технологий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Основными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инструментами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стали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 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Сенсорный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настенный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комплекс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Logo 1: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Интерактивная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панель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позволяющая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выполнять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развивающие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задания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в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игровой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форме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Интерактивные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приложения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Специально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разработанные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программы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для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развития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когнитивных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функций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речи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моторики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,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адаптированные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под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различные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виды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ОВЗ.</a:t>
            </a:r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Персонализированные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b="1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занятия</a:t>
            </a:r>
            <a:r>
              <a:rPr lang="en-US" sz="14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: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Педагоги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подбирали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задания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с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учетом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индивидуальных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потребностей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и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уровня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развития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каждого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  <a:r>
              <a:rPr lang="en-US" sz="14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ребенка</a:t>
            </a: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.</a:t>
            </a:r>
            <a:endParaRPr lang="en-US" sz="1400" dirty="0"/>
          </a:p>
          <a:p>
            <a:pPr marL="285750" indent="-285750">
              <a:lnSpc>
                <a:spcPts val="1300"/>
              </a:lnSpc>
              <a:buFont typeface="Arial" panose="020B0604020202020204" pitchFamily="34" charset="0"/>
              <a:buChar char="•"/>
            </a:pPr>
            <a:endParaRPr lang="en-US" dirty="0"/>
          </a:p>
          <a:p>
            <a:pPr>
              <a:lnSpc>
                <a:spcPts val="1300"/>
              </a:lnSpc>
            </a:pPr>
            <a:endParaRPr lang="en-US" dirty="0"/>
          </a:p>
          <a:p>
            <a:pPr>
              <a:lnSpc>
                <a:spcPts val="1300"/>
              </a:lnSpc>
            </a:pPr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560308"/>
            <a:ext cx="13042821" cy="124015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50"/>
              </a:lnSpc>
              <a:buNone/>
            </a:pPr>
            <a:r>
              <a:rPr lang="en-US" sz="39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Ключевые цифровые инструменты для инклюзивного дошкольного образования</a:t>
            </a:r>
            <a:endParaRPr lang="en-US" sz="3900" dirty="0"/>
          </a:p>
        </p:txBody>
      </p:sp>
      <p:sp>
        <p:nvSpPr>
          <p:cNvPr id="3" name="Text 1"/>
          <p:cNvSpPr/>
          <p:nvPr/>
        </p:nvSpPr>
        <p:spPr>
          <a:xfrm>
            <a:off x="793790" y="2197298"/>
            <a:ext cx="13042821" cy="63507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Правильный выбор цифровых инструментов является залогом успешной реализации инклюзивных образовательных программ. Современный рынок предлагает широкий спектр решений, каждое из которых имеет свои уникальные особенности и преимущества.</a:t>
            </a:r>
            <a:endParaRPr lang="en-US" sz="1550" dirty="0"/>
          </a:p>
        </p:txBody>
      </p:sp>
      <p:sp>
        <p:nvSpPr>
          <p:cNvPr id="4" name="Text 2"/>
          <p:cNvSpPr/>
          <p:nvPr/>
        </p:nvSpPr>
        <p:spPr>
          <a:xfrm>
            <a:off x="793790" y="3253978"/>
            <a:ext cx="4182189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Адаптированные обучающие программы и игры</a:t>
            </a:r>
            <a:endParaRPr lang="en-US" sz="1950" dirty="0"/>
          </a:p>
        </p:txBody>
      </p:sp>
      <p:sp>
        <p:nvSpPr>
          <p:cNvPr id="5" name="Text 3"/>
          <p:cNvSpPr/>
          <p:nvPr/>
        </p:nvSpPr>
        <p:spPr>
          <a:xfrm>
            <a:off x="793790" y="3993356"/>
            <a:ext cx="4182189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Эти программы специально разработаны для детей с ОВЗ. Они включают в себя интерактивные задания, направленные на развитие мелкой моторики, речи, внимания и логического мышления. Важной особенностью является возможность настройки уровня сложности, использования аудиосопровождения для детей с нарушениями зрения или субтитров для детей с нарушениями слуха.</a:t>
            </a:r>
            <a:endParaRPr lang="en-US" sz="1550" dirty="0"/>
          </a:p>
        </p:txBody>
      </p:sp>
      <p:sp>
        <p:nvSpPr>
          <p:cNvPr id="7" name="Text 4"/>
          <p:cNvSpPr/>
          <p:nvPr/>
        </p:nvSpPr>
        <p:spPr>
          <a:xfrm>
            <a:off x="5223986" y="3436858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Онлайн-платформы для взаимодействия</a:t>
            </a:r>
            <a:endParaRPr lang="en-US" sz="1950" dirty="0"/>
          </a:p>
        </p:txBody>
      </p:sp>
      <p:sp>
        <p:nvSpPr>
          <p:cNvPr id="8" name="Text 5"/>
          <p:cNvSpPr/>
          <p:nvPr/>
        </p:nvSpPr>
        <p:spPr>
          <a:xfrm>
            <a:off x="5223986" y="4176236"/>
            <a:ext cx="4182308" cy="3492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Платформы обеспечивают эффективную коммуникацию между всеми участниками образовательного процесса: педагогами, родителями и специалистами (дефектологами, логопедами, психологами). Здесь можно обмениваться информацией о прогрессе ребенка, получать рекомендации, участвовать в вебинарах и консультациях. Это создает единое информационное пространство для поддержки и координации усилий.</a:t>
            </a:r>
            <a:endParaRPr lang="en-US" sz="1550" dirty="0"/>
          </a:p>
        </p:txBody>
      </p:sp>
      <p:sp>
        <p:nvSpPr>
          <p:cNvPr id="9" name="Text 6"/>
          <p:cNvSpPr/>
          <p:nvPr/>
        </p:nvSpPr>
        <p:spPr>
          <a:xfrm>
            <a:off x="9654302" y="3253978"/>
            <a:ext cx="4182308" cy="6203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19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Мессенджеры и форумы для поддержки</a:t>
            </a:r>
            <a:endParaRPr lang="en-US" sz="1950" dirty="0"/>
          </a:p>
        </p:txBody>
      </p:sp>
      <p:sp>
        <p:nvSpPr>
          <p:cNvPr id="10" name="Text 7"/>
          <p:cNvSpPr/>
          <p:nvPr/>
        </p:nvSpPr>
        <p:spPr>
          <a:xfrm>
            <a:off x="9654302" y="3993356"/>
            <a:ext cx="4182308" cy="317539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15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Мессенджеры и специализированные онлайн-форумы служат для оперативного обмена опытом и получения поддержки. Педагоги могут обсуждать методические вопросы, делиться успешными практиками, а родители — получать ответы на свои вопросы и чувствовать себя частью сообщества. Это способствует профессиональному росту педагогов и эмоциональной поддержке родителей.</a:t>
            </a:r>
            <a:endParaRPr lang="en-US" sz="155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1330C197-9A8E-4A53-9054-17D620A01A7E}"/>
              </a:ext>
            </a:extLst>
          </p:cNvPr>
          <p:cNvSpPr/>
          <p:nvPr/>
        </p:nvSpPr>
        <p:spPr>
          <a:xfrm>
            <a:off x="12812233" y="7669173"/>
            <a:ext cx="1818167" cy="5604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12589" y="524947"/>
            <a:ext cx="8869918" cy="5567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350"/>
              </a:lnSpc>
              <a:buNone/>
            </a:pPr>
            <a:r>
              <a:rPr lang="en-US" sz="35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Текущие вызовы и перспективы развития</a:t>
            </a:r>
            <a:endParaRPr lang="en-US" sz="3500" dirty="0"/>
          </a:p>
        </p:txBody>
      </p:sp>
      <p:sp>
        <p:nvSpPr>
          <p:cNvPr id="3" name="Text 1"/>
          <p:cNvSpPr/>
          <p:nvPr/>
        </p:nvSpPr>
        <p:spPr>
          <a:xfrm>
            <a:off x="712589" y="1437918"/>
            <a:ext cx="13205222" cy="56983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Несмотря на очевидные преимущества, внедрение цифровых технологий в инклюзивное дошкольное образование сталкивается с рядом вызовов, но при этом открывает и широкие перспективы для будущего.</a:t>
            </a:r>
            <a:endParaRPr lang="en-US" sz="1400" dirty="0"/>
          </a:p>
        </p:txBody>
      </p:sp>
      <p:sp>
        <p:nvSpPr>
          <p:cNvPr id="4" name="Shape 2"/>
          <p:cNvSpPr/>
          <p:nvPr/>
        </p:nvSpPr>
        <p:spPr>
          <a:xfrm>
            <a:off x="7303770" y="2208133"/>
            <a:ext cx="22860" cy="5496401"/>
          </a:xfrm>
          <a:prstGeom prst="roundRect">
            <a:avLst>
              <a:gd name="adj" fmla="val 116896"/>
            </a:avLst>
          </a:prstGeom>
          <a:solidFill>
            <a:srgbClr val="D6D3CC"/>
          </a:solidFill>
          <a:ln/>
        </p:spPr>
      </p:sp>
      <p:sp>
        <p:nvSpPr>
          <p:cNvPr id="5" name="Shape 3"/>
          <p:cNvSpPr/>
          <p:nvPr/>
        </p:nvSpPr>
        <p:spPr>
          <a:xfrm>
            <a:off x="6981825" y="2397085"/>
            <a:ext cx="356235" cy="22860"/>
          </a:xfrm>
          <a:prstGeom prst="roundRect">
            <a:avLst>
              <a:gd name="adj" fmla="val 116896"/>
            </a:avLst>
          </a:prstGeom>
          <a:solidFill>
            <a:srgbClr val="D6D3CC"/>
          </a:solidFill>
          <a:ln/>
        </p:spPr>
      </p:sp>
      <p:sp>
        <p:nvSpPr>
          <p:cNvPr id="6" name="Shape 4"/>
          <p:cNvSpPr/>
          <p:nvPr/>
        </p:nvSpPr>
        <p:spPr>
          <a:xfrm>
            <a:off x="7248406" y="2341721"/>
            <a:ext cx="133588" cy="133588"/>
          </a:xfrm>
          <a:prstGeom prst="roundRect">
            <a:avLst>
              <a:gd name="adj" fmla="val 342246"/>
            </a:avLst>
          </a:prstGeom>
          <a:solidFill>
            <a:srgbClr val="1B5F39"/>
          </a:solidFill>
          <a:ln/>
        </p:spPr>
      </p:sp>
      <p:sp>
        <p:nvSpPr>
          <p:cNvPr id="7" name="Text 5"/>
          <p:cNvSpPr/>
          <p:nvPr/>
        </p:nvSpPr>
        <p:spPr>
          <a:xfrm>
            <a:off x="2756535" y="2269331"/>
            <a:ext cx="3846076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Низкий уровень цифровизации ДОУ</a:t>
            </a:r>
            <a:endParaRPr lang="en-US" sz="1750" dirty="0"/>
          </a:p>
        </p:txBody>
      </p:sp>
      <p:sp>
        <p:nvSpPr>
          <p:cNvPr id="8" name="Text 6"/>
          <p:cNvSpPr/>
          <p:nvPr/>
        </p:nvSpPr>
        <p:spPr>
          <a:xfrm>
            <a:off x="712589" y="2654379"/>
            <a:ext cx="5890022" cy="1424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 данным исследований, менее 30% дошкольных образовательных учреждений в России оснащены современным программным обеспечением и интерактивным оборудованием в достаточной степени. Это создает значительный разрыв между потенциалом технологий и их реальным использованием.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7292340" y="3465909"/>
            <a:ext cx="356235" cy="22860"/>
          </a:xfrm>
          <a:prstGeom prst="roundRect">
            <a:avLst>
              <a:gd name="adj" fmla="val 116896"/>
            </a:avLst>
          </a:prstGeom>
          <a:solidFill>
            <a:srgbClr val="D6D3CC"/>
          </a:solidFill>
          <a:ln/>
        </p:spPr>
      </p:sp>
      <p:sp>
        <p:nvSpPr>
          <p:cNvPr id="10" name="Shape 8"/>
          <p:cNvSpPr/>
          <p:nvPr/>
        </p:nvSpPr>
        <p:spPr>
          <a:xfrm>
            <a:off x="7248406" y="3410545"/>
            <a:ext cx="133588" cy="133588"/>
          </a:xfrm>
          <a:prstGeom prst="roundRect">
            <a:avLst>
              <a:gd name="adj" fmla="val 342246"/>
            </a:avLst>
          </a:prstGeom>
          <a:solidFill>
            <a:srgbClr val="1B5F39"/>
          </a:solidFill>
          <a:ln/>
        </p:spPr>
      </p:sp>
      <p:sp>
        <p:nvSpPr>
          <p:cNvPr id="11" name="Text 9"/>
          <p:cNvSpPr/>
          <p:nvPr/>
        </p:nvSpPr>
        <p:spPr>
          <a:xfrm>
            <a:off x="8027789" y="3338155"/>
            <a:ext cx="5621893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Необходимость повышения квалификации педагогов</a:t>
            </a:r>
            <a:endParaRPr lang="en-US" sz="1750" dirty="0"/>
          </a:p>
        </p:txBody>
      </p:sp>
      <p:sp>
        <p:nvSpPr>
          <p:cNvPr id="12" name="Text 10"/>
          <p:cNvSpPr/>
          <p:nvPr/>
        </p:nvSpPr>
        <p:spPr>
          <a:xfrm>
            <a:off x="8027789" y="3723203"/>
            <a:ext cx="5890022" cy="1424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Многие педагоги дошкольного образования не обладают достаточными компетенциями в области информационно-коммуникационных технологий (ИКТ) и специфики работы с цифровыми инструментами в инклюзивных группах. Требуются систематические программы обучения и переподготовки.</a:t>
            </a:r>
            <a:endParaRPr lang="en-US" sz="1400" dirty="0"/>
          </a:p>
        </p:txBody>
      </p:sp>
      <p:sp>
        <p:nvSpPr>
          <p:cNvPr id="13" name="Shape 11"/>
          <p:cNvSpPr/>
          <p:nvPr/>
        </p:nvSpPr>
        <p:spPr>
          <a:xfrm>
            <a:off x="6981825" y="4624149"/>
            <a:ext cx="356235" cy="22860"/>
          </a:xfrm>
          <a:prstGeom prst="roundRect">
            <a:avLst>
              <a:gd name="adj" fmla="val 116896"/>
            </a:avLst>
          </a:prstGeom>
          <a:solidFill>
            <a:srgbClr val="D6D3CC"/>
          </a:solidFill>
          <a:ln/>
        </p:spPr>
      </p:sp>
      <p:sp>
        <p:nvSpPr>
          <p:cNvPr id="14" name="Shape 12"/>
          <p:cNvSpPr/>
          <p:nvPr/>
        </p:nvSpPr>
        <p:spPr>
          <a:xfrm>
            <a:off x="7248406" y="4568785"/>
            <a:ext cx="133588" cy="133588"/>
          </a:xfrm>
          <a:prstGeom prst="roundRect">
            <a:avLst>
              <a:gd name="adj" fmla="val 342246"/>
            </a:avLst>
          </a:prstGeom>
          <a:solidFill>
            <a:srgbClr val="1B5F39"/>
          </a:solidFill>
          <a:ln/>
        </p:spPr>
      </p:sp>
      <p:sp>
        <p:nvSpPr>
          <p:cNvPr id="15" name="Text 13"/>
          <p:cNvSpPr/>
          <p:nvPr/>
        </p:nvSpPr>
        <p:spPr>
          <a:xfrm>
            <a:off x="3591044" y="4496395"/>
            <a:ext cx="3011567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r">
              <a:lnSpc>
                <a:spcPts val="21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Рост рынка KidTech в России</a:t>
            </a:r>
            <a:endParaRPr lang="en-US" sz="1750" dirty="0"/>
          </a:p>
        </p:txBody>
      </p:sp>
      <p:sp>
        <p:nvSpPr>
          <p:cNvPr id="16" name="Text 14"/>
          <p:cNvSpPr/>
          <p:nvPr/>
        </p:nvSpPr>
        <p:spPr>
          <a:xfrm>
            <a:off x="712589" y="4881443"/>
            <a:ext cx="5890022" cy="170949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22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Наблюдается активный рост сектора KidTech, особенно в разработке решений для дошкольников с ОВЗ. Российские стартапы и крупные компании инвестируют в создание адаптированных обучающих программ, интерактивных игрушек и платформ. Это открывает новые возможности для инклюзивного образования.</a:t>
            </a:r>
            <a:endParaRPr lang="en-US" sz="1400" dirty="0"/>
          </a:p>
        </p:txBody>
      </p:sp>
      <p:sp>
        <p:nvSpPr>
          <p:cNvPr id="17" name="Shape 15"/>
          <p:cNvSpPr/>
          <p:nvPr/>
        </p:nvSpPr>
        <p:spPr>
          <a:xfrm>
            <a:off x="7292340" y="5880140"/>
            <a:ext cx="356235" cy="22860"/>
          </a:xfrm>
          <a:prstGeom prst="roundRect">
            <a:avLst>
              <a:gd name="adj" fmla="val 116896"/>
            </a:avLst>
          </a:prstGeom>
          <a:solidFill>
            <a:srgbClr val="D6D3CC"/>
          </a:solidFill>
          <a:ln/>
        </p:spPr>
      </p:sp>
      <p:sp>
        <p:nvSpPr>
          <p:cNvPr id="18" name="Shape 16"/>
          <p:cNvSpPr/>
          <p:nvPr/>
        </p:nvSpPr>
        <p:spPr>
          <a:xfrm>
            <a:off x="7248406" y="5824776"/>
            <a:ext cx="133588" cy="133588"/>
          </a:xfrm>
          <a:prstGeom prst="roundRect">
            <a:avLst>
              <a:gd name="adj" fmla="val 342246"/>
            </a:avLst>
          </a:prstGeom>
          <a:solidFill>
            <a:srgbClr val="1B5F39"/>
          </a:solidFill>
          <a:ln/>
        </p:spPr>
      </p:sp>
      <p:sp>
        <p:nvSpPr>
          <p:cNvPr id="19" name="Text 17"/>
          <p:cNvSpPr/>
          <p:nvPr/>
        </p:nvSpPr>
        <p:spPr>
          <a:xfrm>
            <a:off x="8027789" y="5752386"/>
            <a:ext cx="3191232" cy="2782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150"/>
              </a:lnSpc>
              <a:buNone/>
            </a:pPr>
            <a:r>
              <a:rPr lang="en-US" sz="1750" dirty="0">
                <a:solidFill>
                  <a:srgbClr val="2C2821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Государственные инициативы</a:t>
            </a:r>
            <a:endParaRPr lang="en-US" sz="1750" dirty="0"/>
          </a:p>
        </p:txBody>
      </p:sp>
      <p:sp>
        <p:nvSpPr>
          <p:cNvPr id="20" name="Text 18"/>
          <p:cNvSpPr/>
          <p:nvPr/>
        </p:nvSpPr>
        <p:spPr>
          <a:xfrm>
            <a:off x="8027789" y="6137434"/>
            <a:ext cx="5890022" cy="1424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рамках национальных проектов, таких как "Образование" и "Цифровая экономика", активно реализуются программы по развитию цифровой образовательной среды. Это включает в себя оснащение учреждений, разработку единых цифровых платформ и поддержку инновационных проектов.</a:t>
            </a:r>
            <a:endParaRPr lang="en-US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5CA20827-0364-482B-AEFE-991EA7C12B72}"/>
              </a:ext>
            </a:extLst>
          </p:cNvPr>
          <p:cNvSpPr/>
          <p:nvPr/>
        </p:nvSpPr>
        <p:spPr>
          <a:xfrm>
            <a:off x="12727172" y="7562017"/>
            <a:ext cx="1846078" cy="5698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45651" y="306348"/>
            <a:ext cx="6692146" cy="3482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Роль педагогов и родителей в цифровой инклюзии</a:t>
            </a:r>
            <a:endParaRPr lang="en-US" sz="2150" dirty="0"/>
          </a:p>
        </p:txBody>
      </p:sp>
      <p:sp>
        <p:nvSpPr>
          <p:cNvPr id="3" name="Text 1"/>
          <p:cNvSpPr/>
          <p:nvPr/>
        </p:nvSpPr>
        <p:spPr>
          <a:xfrm>
            <a:off x="445651" y="877372"/>
            <a:ext cx="13739098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14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Успешная интеграция цифровых технологий в инклюзивное образование невозможна без активного участия и тесного взаимодействия педагогов и родителей. Их совместная работа создает синергетический эффект, способствующий всестороннему развитию ребенка.</a:t>
            </a:r>
            <a:endParaRPr lang="en-US" sz="140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651" y="1484352"/>
            <a:ext cx="4817465" cy="3210791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438031" y="4788735"/>
            <a:ext cx="1671280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Роль педагогов</a:t>
            </a:r>
            <a:endParaRPr lang="en-US" sz="1300" dirty="0"/>
          </a:p>
        </p:txBody>
      </p:sp>
      <p:sp>
        <p:nvSpPr>
          <p:cNvPr id="6" name="Text 3"/>
          <p:cNvSpPr/>
          <p:nvPr/>
        </p:nvSpPr>
        <p:spPr>
          <a:xfrm>
            <a:off x="243633" y="5019776"/>
            <a:ext cx="6733699" cy="53471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Адаптация ресурсов: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Педагоги играют ключевую роль в выборе и адаптации цифровых ресурсов под индивидуальные потребности каждого ребенка с ОВЗ. Они корректируют задания, настраивают интерфейсы и обеспечивают необходимую поддержку.</a:t>
            </a:r>
            <a:endParaRPr lang="en-US" sz="1200" dirty="0"/>
          </a:p>
        </p:txBody>
      </p:sp>
      <p:sp>
        <p:nvSpPr>
          <p:cNvPr id="7" name="Text 4"/>
          <p:cNvSpPr/>
          <p:nvPr/>
        </p:nvSpPr>
        <p:spPr>
          <a:xfrm>
            <a:off x="243633" y="5791200"/>
            <a:ext cx="6733699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Методическое сопровождение: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Разрабатывают методики использования цифровых инструментов, интегрируют их в образовательный процесс, создавая индивидуальные образовательные маршруты.</a:t>
            </a:r>
            <a:endParaRPr lang="en-US" sz="1200" dirty="0"/>
          </a:p>
        </p:txBody>
      </p:sp>
      <p:sp>
        <p:nvSpPr>
          <p:cNvPr id="8" name="Text 5"/>
          <p:cNvSpPr/>
          <p:nvPr/>
        </p:nvSpPr>
        <p:spPr>
          <a:xfrm>
            <a:off x="243633" y="6448781"/>
            <a:ext cx="6733699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Мониторинг прогресса: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Отслеживают динамику развития детей, используя цифровые платформы для сбора данных и анализа результатов обучения.</a:t>
            </a:r>
            <a:endParaRPr lang="en-US" sz="1200" dirty="0"/>
          </a:p>
        </p:txBody>
      </p:sp>
      <p:sp>
        <p:nvSpPr>
          <p:cNvPr id="9" name="Text 6"/>
          <p:cNvSpPr/>
          <p:nvPr/>
        </p:nvSpPr>
        <p:spPr>
          <a:xfrm>
            <a:off x="243633" y="6874596"/>
            <a:ext cx="6733699" cy="52871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Повышение квалификации: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Постоянно совершенствуют свои знания и </a:t>
            </a:r>
            <a:r>
              <a:rPr lang="en-US" sz="1200" dirty="0" err="1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навыки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</a:t>
            </a:r>
          </a:p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 области ИКТ и инклюзивных практик.</a:t>
            </a:r>
            <a:endParaRPr lang="en-US" sz="1200" dirty="0"/>
          </a:p>
        </p:txBody>
      </p:sp>
      <p:pic>
        <p:nvPicPr>
          <p:cNvPr id="10" name="Image 1" descr="preencoded.png"/>
          <p:cNvPicPr>
            <a:picLocks noChangeAspect="1"/>
          </p:cNvPicPr>
          <p:nvPr/>
        </p:nvPicPr>
        <p:blipFill rotWithShape="1">
          <a:blip r:embed="rId4"/>
          <a:srcRect b="10619"/>
          <a:stretch/>
        </p:blipFill>
        <p:spPr>
          <a:xfrm>
            <a:off x="7458670" y="1484353"/>
            <a:ext cx="6236065" cy="3253695"/>
          </a:xfrm>
          <a:prstGeom prst="rect">
            <a:avLst/>
          </a:prstGeom>
        </p:spPr>
      </p:pic>
      <p:sp>
        <p:nvSpPr>
          <p:cNvPr id="11" name="Text 7"/>
          <p:cNvSpPr/>
          <p:nvPr/>
        </p:nvSpPr>
        <p:spPr>
          <a:xfrm>
            <a:off x="7398722" y="4937402"/>
            <a:ext cx="1671280" cy="20895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600"/>
              </a:lnSpc>
              <a:buNone/>
            </a:pPr>
            <a:r>
              <a:rPr lang="en-US" sz="1300" dirty="0">
                <a:solidFill>
                  <a:srgbClr val="233E32"/>
                </a:solidFill>
                <a:latin typeface="Alice" pitchFamily="34" charset="0"/>
                <a:ea typeface="Alice" pitchFamily="34" charset="-122"/>
                <a:cs typeface="Alice" pitchFamily="34" charset="-120"/>
              </a:rPr>
              <a:t>Роль родителей</a:t>
            </a:r>
            <a:endParaRPr lang="en-US" sz="1300" dirty="0"/>
          </a:p>
        </p:txBody>
      </p:sp>
      <p:sp>
        <p:nvSpPr>
          <p:cNvPr id="12" name="Text 8"/>
          <p:cNvSpPr/>
          <p:nvPr/>
        </p:nvSpPr>
        <p:spPr>
          <a:xfrm>
            <a:off x="7137797" y="5148579"/>
            <a:ext cx="6733699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Вовлеченность в процесс: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Родители становятся активными участниками образовательного процесса, используя онлайн-коммуникации для обмена информацией с педагогами и специалистами.</a:t>
            </a:r>
            <a:endParaRPr lang="en-US" sz="1200" dirty="0"/>
          </a:p>
        </p:txBody>
      </p:sp>
      <p:sp>
        <p:nvSpPr>
          <p:cNvPr id="13" name="Text 9"/>
          <p:cNvSpPr/>
          <p:nvPr/>
        </p:nvSpPr>
        <p:spPr>
          <a:xfrm>
            <a:off x="7137796" y="5754652"/>
            <a:ext cx="6733699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Поддержка обучения дома: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Продолжают образовательные активности дома, используя рекомендованные цифровые ресурсы, что обеспечивает непрерывность и закрепление навыков.</a:t>
            </a:r>
            <a:endParaRPr lang="en-US" sz="1200" dirty="0"/>
          </a:p>
        </p:txBody>
      </p:sp>
      <p:sp>
        <p:nvSpPr>
          <p:cNvPr id="14" name="Text 10"/>
          <p:cNvSpPr/>
          <p:nvPr/>
        </p:nvSpPr>
        <p:spPr>
          <a:xfrm>
            <a:off x="7137797" y="6388534"/>
            <a:ext cx="6733699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Обратная связь: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Предоставляют ценную информацию о поведении и прогрессе ребенка в домашней среде, что помогает педагогам корректировать индивидуальные программы.</a:t>
            </a:r>
            <a:endParaRPr lang="en-US" sz="1200" dirty="0"/>
          </a:p>
        </p:txBody>
      </p:sp>
      <p:sp>
        <p:nvSpPr>
          <p:cNvPr id="15" name="Text 11"/>
          <p:cNvSpPr/>
          <p:nvPr/>
        </p:nvSpPr>
        <p:spPr>
          <a:xfrm>
            <a:off x="7137795" y="7065941"/>
            <a:ext cx="6733699" cy="35647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342900" indent="-342900" algn="l">
              <a:lnSpc>
                <a:spcPts val="1400"/>
              </a:lnSpc>
              <a:buSzPct val="100000"/>
              <a:buChar char="•"/>
            </a:pPr>
            <a:r>
              <a:rPr lang="en-US" sz="1200" b="1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Создание благоприятной среды:</a:t>
            </a:r>
            <a:r>
              <a:rPr lang="en-US" sz="120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 Обеспечивают дома условия для безопасного и эффективного использования цифровых устройств, контролируют время использования и контент.</a:t>
            </a:r>
            <a:endParaRPr lang="en-US" sz="1200" dirty="0"/>
          </a:p>
        </p:txBody>
      </p:sp>
      <p:sp>
        <p:nvSpPr>
          <p:cNvPr id="16" name="Text 12"/>
          <p:cNvSpPr/>
          <p:nvPr/>
        </p:nvSpPr>
        <p:spPr>
          <a:xfrm>
            <a:off x="612696" y="8249960"/>
            <a:ext cx="13572053" cy="17823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400"/>
              </a:lnSpc>
              <a:buNone/>
            </a:pPr>
            <a:r>
              <a:rPr lang="en-US" sz="850" dirty="0">
                <a:solidFill>
                  <a:srgbClr val="2C2821"/>
                </a:solidFill>
                <a:latin typeface="Lora" pitchFamily="34" charset="0"/>
                <a:ea typeface="Lora" pitchFamily="34" charset="-122"/>
                <a:cs typeface="Lora" pitchFamily="34" charset="-120"/>
              </a:rPr>
              <a:t>Совместная работа педагогов и родителей обеспечивает комплексное развитие и успешную социализацию ребенка, создавая мост между детским садом и домашней средой.</a:t>
            </a:r>
            <a:endParaRPr lang="en-US" sz="850" dirty="0"/>
          </a:p>
        </p:txBody>
      </p:sp>
      <p:sp>
        <p:nvSpPr>
          <p:cNvPr id="17" name="Shape 13"/>
          <p:cNvSpPr/>
          <p:nvPr/>
        </p:nvSpPr>
        <p:spPr>
          <a:xfrm>
            <a:off x="445651" y="8124706"/>
            <a:ext cx="15240" cy="428744"/>
          </a:xfrm>
          <a:prstGeom prst="rect">
            <a:avLst/>
          </a:prstGeom>
          <a:solidFill>
            <a:srgbClr val="1B5F39"/>
          </a:solidFill>
          <a:ln/>
        </p:spPr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702BF410-2F21-425A-BE54-C1B766416383}"/>
              </a:ext>
            </a:extLst>
          </p:cNvPr>
          <p:cNvSpPr/>
          <p:nvPr/>
        </p:nvSpPr>
        <p:spPr>
          <a:xfrm>
            <a:off x="12588949" y="7743349"/>
            <a:ext cx="1956391" cy="428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1645</Words>
  <Application>Microsoft Office PowerPoint</Application>
  <PresentationFormat>Произвольный</PresentationFormat>
  <Paragraphs>98</Paragraphs>
  <Slides>10</Slides>
  <Notes>10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6" baseType="lpstr">
      <vt:lpstr>Arial</vt:lpstr>
      <vt:lpstr>Alice</vt:lpstr>
      <vt:lpstr>Calibri</vt:lpstr>
      <vt:lpstr>Times New Roman</vt:lpstr>
      <vt:lpstr>Lora</vt:lpstr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Марина</dc:creator>
  <cp:lastModifiedBy>Марина</cp:lastModifiedBy>
  <cp:revision>5</cp:revision>
  <dcterms:created xsi:type="dcterms:W3CDTF">2025-11-29T16:07:14Z</dcterms:created>
  <dcterms:modified xsi:type="dcterms:W3CDTF">2025-12-09T17:22:01Z</dcterms:modified>
</cp:coreProperties>
</file>